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4" r:id="rId3"/>
    <p:sldId id="286" r:id="rId4"/>
    <p:sldId id="329" r:id="rId5"/>
    <p:sldId id="300" r:id="rId6"/>
    <p:sldId id="288" r:id="rId7"/>
    <p:sldId id="289" r:id="rId8"/>
    <p:sldId id="323" r:id="rId9"/>
    <p:sldId id="312" r:id="rId10"/>
    <p:sldId id="332" r:id="rId11"/>
    <p:sldId id="295" r:id="rId12"/>
    <p:sldId id="294" r:id="rId13"/>
    <p:sldId id="304" r:id="rId14"/>
    <p:sldId id="330" r:id="rId15"/>
    <p:sldId id="331" r:id="rId16"/>
    <p:sldId id="298" r:id="rId1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4070"/>
    <a:srgbClr val="FFFFFF"/>
    <a:srgbClr val="1A0322"/>
    <a:srgbClr val="000099"/>
    <a:srgbClr val="FF99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3" autoAdjust="0"/>
    <p:restoredTop sz="92815" autoAdjust="0"/>
  </p:normalViewPr>
  <p:slideViewPr>
    <p:cSldViewPr snapToGrid="0">
      <p:cViewPr varScale="1">
        <p:scale>
          <a:sx n="85" d="100"/>
          <a:sy n="85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/>
              <a:t>REPORTS RELATING TO..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351-4774-9A6F-75E5F90190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351-4774-9A6F-75E5F90190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351-4774-9A6F-75E5F90190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351-4774-9A6F-75E5F90190A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351-4774-9A6F-75E5F90190A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3351-4774-9A6F-75E5F90190A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3351-4774-9A6F-75E5F90190A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Sheet1!$D$7:$D$13</c:f>
              <c:strCache>
                <c:ptCount val="7"/>
                <c:pt idx="0">
                  <c:v>public procurement</c:v>
                </c:pt>
                <c:pt idx="1">
                  <c:v>acting by the state body</c:v>
                </c:pt>
                <c:pt idx="2">
                  <c:v>acting by the local body</c:v>
                </c:pt>
                <c:pt idx="3">
                  <c:v>private sector</c:v>
                </c:pt>
                <c:pt idx="4">
                  <c:v>other</c:v>
                </c:pt>
                <c:pt idx="5">
                  <c:v>labor relation</c:v>
                </c:pt>
                <c:pt idx="6">
                  <c:v>acting by state administration</c:v>
                </c:pt>
              </c:strCache>
            </c:strRef>
          </c:cat>
          <c:val>
            <c:numRef>
              <c:f>Sheet1!$E$7:$E$13</c:f>
              <c:numCache>
                <c:formatCode>0%</c:formatCode>
                <c:ptCount val="7"/>
                <c:pt idx="0" formatCode="0.00%">
                  <c:v>6.3500000000000001E-2</c:v>
                </c:pt>
                <c:pt idx="1">
                  <c:v>7.0000000000000007E-2</c:v>
                </c:pt>
                <c:pt idx="2" formatCode="0.00%">
                  <c:v>0.1115</c:v>
                </c:pt>
                <c:pt idx="3" formatCode="0.00%">
                  <c:v>0.104</c:v>
                </c:pt>
                <c:pt idx="4" formatCode="0.00%">
                  <c:v>0.223</c:v>
                </c:pt>
                <c:pt idx="5" formatCode="0.00%">
                  <c:v>0.30499999999999999</c:v>
                </c:pt>
                <c:pt idx="6" formatCode="0.00%">
                  <c:v>0.123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351-4774-9A6F-75E5F90190A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73076429305032531"/>
          <c:y val="0.35291985262975734"/>
          <c:w val="0.21609561033131727"/>
          <c:h val="0.5809735726354043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2CD-46F7-B5CA-CF60399175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2CD-46F7-B5CA-CF60399175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2CD-46F7-B5CA-CF60399175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2CD-46F7-B5CA-CF60399175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2CD-46F7-B5CA-CF6039917561}"/>
              </c:ext>
            </c:extLst>
          </c:dPt>
          <c:dLbls>
            <c:dLbl>
              <c:idx val="0"/>
              <c:layout>
                <c:manualLayout>
                  <c:x val="-5.8340769903762031E-2"/>
                  <c:y val="0.134993802857976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2CD-46F7-B5CA-CF6039917561}"/>
                </c:ext>
              </c:extLst>
            </c:dLbl>
            <c:dLbl>
              <c:idx val="1"/>
              <c:layout>
                <c:manualLayout>
                  <c:x val="-9.0768810148731352E-2"/>
                  <c:y val="9.246792067658204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2CD-46F7-B5CA-CF6039917561}"/>
                </c:ext>
              </c:extLst>
            </c:dLbl>
            <c:dLbl>
              <c:idx val="2"/>
              <c:layout>
                <c:manualLayout>
                  <c:x val="-0.16218766404199475"/>
                  <c:y val="0.1319564741907261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2CD-46F7-B5CA-CF6039917561}"/>
                </c:ext>
              </c:extLst>
            </c:dLbl>
            <c:dLbl>
              <c:idx val="3"/>
              <c:layout>
                <c:manualLayout>
                  <c:x val="-6.3964348206474189E-2"/>
                  <c:y val="9.18529454651501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2CD-46F7-B5CA-CF603991756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Sheet1!$D$30:$D$34</c:f>
              <c:strCache>
                <c:ptCount val="5"/>
                <c:pt idx="0">
                  <c:v>Competent ministries</c:v>
                </c:pt>
                <c:pt idx="1">
                  <c:v>Competent inspection</c:v>
                </c:pt>
                <c:pt idx="2">
                  <c:v>Prosecution</c:v>
                </c:pt>
                <c:pt idx="3">
                  <c:v>Agency for the protection of personal data</c:v>
                </c:pt>
                <c:pt idx="4">
                  <c:v>Agency for the protection of corruption</c:v>
                </c:pt>
              </c:strCache>
            </c:strRef>
          </c:cat>
          <c:val>
            <c:numRef>
              <c:f>Sheet1!$E$30:$E$34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2CD-46F7-B5CA-CF603991756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75403003923454459"/>
          <c:y val="0.2535121560634736"/>
          <c:w val="0.23765700254363431"/>
          <c:h val="0.5377068080530105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/>
              <a:t>REQUEST FOR PROTECTION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A93-487F-84B3-9A6B603103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A93-487F-84B3-9A6B603103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A93-487F-84B3-9A6B603103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A93-487F-84B3-9A6B6031032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3F-4D7F-B415-B4505303D40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BF0047-38FE-4CB7-92E9-5652F16BED5F}" type="doc">
      <dgm:prSet loTypeId="urn:microsoft.com/office/officeart/2009/3/layout/StepUpProcess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72C5BBC-8209-4CE4-89EF-B1F5E632FBE5}">
      <dgm:prSet phldrT="[Text]" custT="1"/>
      <dgm:spPr/>
      <dgm:t>
        <a:bodyPr/>
        <a:lstStyle/>
        <a:p>
          <a:r>
            <a:rPr lang="sr-Latn-ME" sz="3600" dirty="0" smtClean="0"/>
            <a:t>56 (17A)</a:t>
          </a:r>
        </a:p>
        <a:p>
          <a:r>
            <a:rPr lang="sr-Latn-ME" sz="3600" dirty="0" smtClean="0"/>
            <a:t>2016</a:t>
          </a:r>
          <a:endParaRPr lang="en-US" sz="3600" dirty="0"/>
        </a:p>
      </dgm:t>
    </dgm:pt>
    <dgm:pt modelId="{2F49FB2B-9DEB-4C2E-88EE-BF794A5BE49D}" type="parTrans" cxnId="{6F119767-D865-4E39-84B3-E353E67A59D9}">
      <dgm:prSet/>
      <dgm:spPr/>
      <dgm:t>
        <a:bodyPr/>
        <a:lstStyle/>
        <a:p>
          <a:endParaRPr lang="en-US"/>
        </a:p>
      </dgm:t>
    </dgm:pt>
    <dgm:pt modelId="{127EECFE-A501-4DB3-803B-13614637031B}" type="sibTrans" cxnId="{6F119767-D865-4E39-84B3-E353E67A59D9}">
      <dgm:prSet/>
      <dgm:spPr/>
      <dgm:t>
        <a:bodyPr/>
        <a:lstStyle/>
        <a:p>
          <a:endParaRPr lang="en-US"/>
        </a:p>
      </dgm:t>
    </dgm:pt>
    <dgm:pt modelId="{15F46E5A-B42B-4CAC-B36E-98B246B908B6}">
      <dgm:prSet phldrT="[Text]" custT="1"/>
      <dgm:spPr/>
      <dgm:t>
        <a:bodyPr/>
        <a:lstStyle/>
        <a:p>
          <a:r>
            <a:rPr lang="sr-Latn-ME" sz="3600" dirty="0" smtClean="0"/>
            <a:t>69 (23A)</a:t>
          </a:r>
        </a:p>
        <a:p>
          <a:r>
            <a:rPr lang="sr-Latn-ME" sz="3600" dirty="0" smtClean="0"/>
            <a:t>2017</a:t>
          </a:r>
          <a:endParaRPr lang="en-US" sz="3600" dirty="0"/>
        </a:p>
      </dgm:t>
    </dgm:pt>
    <dgm:pt modelId="{D465338F-011C-4E05-BFE5-87C0BD0C00BF}" type="parTrans" cxnId="{D6D568DF-64DA-41B1-A39B-EEC2983251DD}">
      <dgm:prSet/>
      <dgm:spPr/>
      <dgm:t>
        <a:bodyPr/>
        <a:lstStyle/>
        <a:p>
          <a:endParaRPr lang="en-US"/>
        </a:p>
      </dgm:t>
    </dgm:pt>
    <dgm:pt modelId="{09AB1DEF-4FA0-4CC0-AB9D-EE7F4C41F870}" type="sibTrans" cxnId="{D6D568DF-64DA-41B1-A39B-EEC2983251DD}">
      <dgm:prSet/>
      <dgm:spPr/>
      <dgm:t>
        <a:bodyPr/>
        <a:lstStyle/>
        <a:p>
          <a:endParaRPr lang="en-US"/>
        </a:p>
      </dgm:t>
    </dgm:pt>
    <dgm:pt modelId="{0BC2EA32-3394-4AFA-922A-A9541D42E946}">
      <dgm:prSet phldrT="[Text]" custT="1"/>
      <dgm:spPr/>
      <dgm:t>
        <a:bodyPr/>
        <a:lstStyle/>
        <a:p>
          <a:r>
            <a:rPr lang="sr-Latn-ME" sz="3600" dirty="0" smtClean="0"/>
            <a:t>110 (47A)</a:t>
          </a:r>
        </a:p>
        <a:p>
          <a:r>
            <a:rPr lang="sr-Latn-ME" sz="3600" dirty="0" smtClean="0"/>
            <a:t>2018</a:t>
          </a:r>
          <a:endParaRPr lang="en-US" sz="3600" dirty="0"/>
        </a:p>
      </dgm:t>
    </dgm:pt>
    <dgm:pt modelId="{4BD0C143-68A2-475E-AD5D-18A193D35FE8}" type="parTrans" cxnId="{44D76A44-AC4C-4E1A-815E-A705F699A71C}">
      <dgm:prSet/>
      <dgm:spPr/>
      <dgm:t>
        <a:bodyPr/>
        <a:lstStyle/>
        <a:p>
          <a:endParaRPr lang="en-US"/>
        </a:p>
      </dgm:t>
    </dgm:pt>
    <dgm:pt modelId="{B250F315-FAE8-4AF7-A216-B06A9EFBA3CD}" type="sibTrans" cxnId="{44D76A44-AC4C-4E1A-815E-A705F699A71C}">
      <dgm:prSet/>
      <dgm:spPr/>
      <dgm:t>
        <a:bodyPr/>
        <a:lstStyle/>
        <a:p>
          <a:endParaRPr lang="en-US"/>
        </a:p>
      </dgm:t>
    </dgm:pt>
    <dgm:pt modelId="{10A515B3-938A-40FE-9137-6FDEAAE0D19B}" type="pres">
      <dgm:prSet presAssocID="{FDBF0047-38FE-4CB7-92E9-5652F16BED5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EA348D6-E0F7-43D1-A316-B0AE9986483D}" type="pres">
      <dgm:prSet presAssocID="{D72C5BBC-8209-4CE4-89EF-B1F5E632FBE5}" presName="composite" presStyleCnt="0"/>
      <dgm:spPr/>
    </dgm:pt>
    <dgm:pt modelId="{B76EC6F6-81D3-4F96-88F6-A6D85EF78C04}" type="pres">
      <dgm:prSet presAssocID="{D72C5BBC-8209-4CE4-89EF-B1F5E632FBE5}" presName="LShape" presStyleLbl="alignNode1" presStyleIdx="0" presStyleCnt="5"/>
      <dgm:spPr/>
    </dgm:pt>
    <dgm:pt modelId="{E28A5383-89F0-49C5-916D-4159839C7BE9}" type="pres">
      <dgm:prSet presAssocID="{D72C5BBC-8209-4CE4-89EF-B1F5E632FBE5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0E558-9AEE-4ED2-96E0-F6A3AE89F44B}" type="pres">
      <dgm:prSet presAssocID="{D72C5BBC-8209-4CE4-89EF-B1F5E632FBE5}" presName="Triangle" presStyleLbl="alignNode1" presStyleIdx="1" presStyleCnt="5"/>
      <dgm:spPr/>
    </dgm:pt>
    <dgm:pt modelId="{80F4AE68-897E-4421-AD29-5278E341164D}" type="pres">
      <dgm:prSet presAssocID="{127EECFE-A501-4DB3-803B-13614637031B}" presName="sibTrans" presStyleCnt="0"/>
      <dgm:spPr/>
    </dgm:pt>
    <dgm:pt modelId="{EC113E96-0592-45BC-8F23-4F9D72D669B1}" type="pres">
      <dgm:prSet presAssocID="{127EECFE-A501-4DB3-803B-13614637031B}" presName="space" presStyleCnt="0"/>
      <dgm:spPr/>
    </dgm:pt>
    <dgm:pt modelId="{B6198C50-96DC-4F9E-B270-A27D497FEC53}" type="pres">
      <dgm:prSet presAssocID="{15F46E5A-B42B-4CAC-B36E-98B246B908B6}" presName="composite" presStyleCnt="0"/>
      <dgm:spPr/>
    </dgm:pt>
    <dgm:pt modelId="{7EFA8E17-8773-412D-AC94-AC917EA0A1DC}" type="pres">
      <dgm:prSet presAssocID="{15F46E5A-B42B-4CAC-B36E-98B246B908B6}" presName="LShape" presStyleLbl="alignNode1" presStyleIdx="2" presStyleCnt="5"/>
      <dgm:spPr/>
    </dgm:pt>
    <dgm:pt modelId="{2423CA9E-EAE7-404B-9087-B54AA5BC97F8}" type="pres">
      <dgm:prSet presAssocID="{15F46E5A-B42B-4CAC-B36E-98B246B908B6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A4C4F-3B7F-468A-AED8-4EEBCD03E05B}" type="pres">
      <dgm:prSet presAssocID="{15F46E5A-B42B-4CAC-B36E-98B246B908B6}" presName="Triangle" presStyleLbl="alignNode1" presStyleIdx="3" presStyleCnt="5"/>
      <dgm:spPr/>
    </dgm:pt>
    <dgm:pt modelId="{43F49AAC-449C-4122-80ED-3E6783176C6D}" type="pres">
      <dgm:prSet presAssocID="{09AB1DEF-4FA0-4CC0-AB9D-EE7F4C41F870}" presName="sibTrans" presStyleCnt="0"/>
      <dgm:spPr/>
    </dgm:pt>
    <dgm:pt modelId="{50FC73CD-8FC3-4DB9-A64F-E12292157843}" type="pres">
      <dgm:prSet presAssocID="{09AB1DEF-4FA0-4CC0-AB9D-EE7F4C41F870}" presName="space" presStyleCnt="0"/>
      <dgm:spPr/>
    </dgm:pt>
    <dgm:pt modelId="{104881FE-0F63-452B-864E-B939CF7B1AD6}" type="pres">
      <dgm:prSet presAssocID="{0BC2EA32-3394-4AFA-922A-A9541D42E946}" presName="composite" presStyleCnt="0"/>
      <dgm:spPr/>
    </dgm:pt>
    <dgm:pt modelId="{25D3E5B6-EBA8-4418-B026-D48DB3E90B94}" type="pres">
      <dgm:prSet presAssocID="{0BC2EA32-3394-4AFA-922A-A9541D42E946}" presName="LShape" presStyleLbl="alignNode1" presStyleIdx="4" presStyleCnt="5"/>
      <dgm:spPr/>
    </dgm:pt>
    <dgm:pt modelId="{E1422622-63B7-40D4-966A-0F36FD5C9EA4}" type="pres">
      <dgm:prSet presAssocID="{0BC2EA32-3394-4AFA-922A-A9541D42E946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D76A44-AC4C-4E1A-815E-A705F699A71C}" srcId="{FDBF0047-38FE-4CB7-92E9-5652F16BED5F}" destId="{0BC2EA32-3394-4AFA-922A-A9541D42E946}" srcOrd="2" destOrd="0" parTransId="{4BD0C143-68A2-475E-AD5D-18A193D35FE8}" sibTransId="{B250F315-FAE8-4AF7-A216-B06A9EFBA3CD}"/>
    <dgm:cxn modelId="{277CEFD3-44AA-443A-8614-4556D94035D4}" type="presOf" srcId="{0BC2EA32-3394-4AFA-922A-A9541D42E946}" destId="{E1422622-63B7-40D4-966A-0F36FD5C9EA4}" srcOrd="0" destOrd="0" presId="urn:microsoft.com/office/officeart/2009/3/layout/StepUpProcess"/>
    <dgm:cxn modelId="{6F119767-D865-4E39-84B3-E353E67A59D9}" srcId="{FDBF0047-38FE-4CB7-92E9-5652F16BED5F}" destId="{D72C5BBC-8209-4CE4-89EF-B1F5E632FBE5}" srcOrd="0" destOrd="0" parTransId="{2F49FB2B-9DEB-4C2E-88EE-BF794A5BE49D}" sibTransId="{127EECFE-A501-4DB3-803B-13614637031B}"/>
    <dgm:cxn modelId="{D6D568DF-64DA-41B1-A39B-EEC2983251DD}" srcId="{FDBF0047-38FE-4CB7-92E9-5652F16BED5F}" destId="{15F46E5A-B42B-4CAC-B36E-98B246B908B6}" srcOrd="1" destOrd="0" parTransId="{D465338F-011C-4E05-BFE5-87C0BD0C00BF}" sibTransId="{09AB1DEF-4FA0-4CC0-AB9D-EE7F4C41F870}"/>
    <dgm:cxn modelId="{A8371EDE-C26A-41B9-8A55-1FD7A3B621A8}" type="presOf" srcId="{D72C5BBC-8209-4CE4-89EF-B1F5E632FBE5}" destId="{E28A5383-89F0-49C5-916D-4159839C7BE9}" srcOrd="0" destOrd="0" presId="urn:microsoft.com/office/officeart/2009/3/layout/StepUpProcess"/>
    <dgm:cxn modelId="{470ED6F5-3FE9-487D-A653-2FBB1B97ECD2}" type="presOf" srcId="{FDBF0047-38FE-4CB7-92E9-5652F16BED5F}" destId="{10A515B3-938A-40FE-9137-6FDEAAE0D19B}" srcOrd="0" destOrd="0" presId="urn:microsoft.com/office/officeart/2009/3/layout/StepUpProcess"/>
    <dgm:cxn modelId="{711E6425-1C4F-4981-ADD4-03D17396B65D}" type="presOf" srcId="{15F46E5A-B42B-4CAC-B36E-98B246B908B6}" destId="{2423CA9E-EAE7-404B-9087-B54AA5BC97F8}" srcOrd="0" destOrd="0" presId="urn:microsoft.com/office/officeart/2009/3/layout/StepUpProcess"/>
    <dgm:cxn modelId="{45A2B916-7475-4C5A-BCD6-EB49DBB078BB}" type="presParOf" srcId="{10A515B3-938A-40FE-9137-6FDEAAE0D19B}" destId="{4EA348D6-E0F7-43D1-A316-B0AE9986483D}" srcOrd="0" destOrd="0" presId="urn:microsoft.com/office/officeart/2009/3/layout/StepUpProcess"/>
    <dgm:cxn modelId="{2C0EA243-4F0E-4F40-B307-3966135C61AA}" type="presParOf" srcId="{4EA348D6-E0F7-43D1-A316-B0AE9986483D}" destId="{B76EC6F6-81D3-4F96-88F6-A6D85EF78C04}" srcOrd="0" destOrd="0" presId="urn:microsoft.com/office/officeart/2009/3/layout/StepUpProcess"/>
    <dgm:cxn modelId="{0A3BA3B6-0A2A-433D-8879-1C6DEC235923}" type="presParOf" srcId="{4EA348D6-E0F7-43D1-A316-B0AE9986483D}" destId="{E28A5383-89F0-49C5-916D-4159839C7BE9}" srcOrd="1" destOrd="0" presId="urn:microsoft.com/office/officeart/2009/3/layout/StepUpProcess"/>
    <dgm:cxn modelId="{6E76CD45-1CB4-4B90-8CD6-5929D13900B6}" type="presParOf" srcId="{4EA348D6-E0F7-43D1-A316-B0AE9986483D}" destId="{F980E558-9AEE-4ED2-96E0-F6A3AE89F44B}" srcOrd="2" destOrd="0" presId="urn:microsoft.com/office/officeart/2009/3/layout/StepUpProcess"/>
    <dgm:cxn modelId="{F416AD95-641A-4804-B52A-712CBD2FC994}" type="presParOf" srcId="{10A515B3-938A-40FE-9137-6FDEAAE0D19B}" destId="{80F4AE68-897E-4421-AD29-5278E341164D}" srcOrd="1" destOrd="0" presId="urn:microsoft.com/office/officeart/2009/3/layout/StepUpProcess"/>
    <dgm:cxn modelId="{B3AC88C2-F92D-4506-B0AE-BF7CFD13F600}" type="presParOf" srcId="{80F4AE68-897E-4421-AD29-5278E341164D}" destId="{EC113E96-0592-45BC-8F23-4F9D72D669B1}" srcOrd="0" destOrd="0" presId="urn:microsoft.com/office/officeart/2009/3/layout/StepUpProcess"/>
    <dgm:cxn modelId="{F09E15DB-F79F-4DDA-8A57-4FB0CF4D260A}" type="presParOf" srcId="{10A515B3-938A-40FE-9137-6FDEAAE0D19B}" destId="{B6198C50-96DC-4F9E-B270-A27D497FEC53}" srcOrd="2" destOrd="0" presId="urn:microsoft.com/office/officeart/2009/3/layout/StepUpProcess"/>
    <dgm:cxn modelId="{17D830AB-2D74-486B-8D14-1E0B68FC8E6F}" type="presParOf" srcId="{B6198C50-96DC-4F9E-B270-A27D497FEC53}" destId="{7EFA8E17-8773-412D-AC94-AC917EA0A1DC}" srcOrd="0" destOrd="0" presId="urn:microsoft.com/office/officeart/2009/3/layout/StepUpProcess"/>
    <dgm:cxn modelId="{C9F64C61-2CA4-4BAF-B409-DFDD0124BDBB}" type="presParOf" srcId="{B6198C50-96DC-4F9E-B270-A27D497FEC53}" destId="{2423CA9E-EAE7-404B-9087-B54AA5BC97F8}" srcOrd="1" destOrd="0" presId="urn:microsoft.com/office/officeart/2009/3/layout/StepUpProcess"/>
    <dgm:cxn modelId="{F4000A42-2A11-4411-97A0-F6DFDEE786E8}" type="presParOf" srcId="{B6198C50-96DC-4F9E-B270-A27D497FEC53}" destId="{4BEA4C4F-3B7F-468A-AED8-4EEBCD03E05B}" srcOrd="2" destOrd="0" presId="urn:microsoft.com/office/officeart/2009/3/layout/StepUpProcess"/>
    <dgm:cxn modelId="{C59D0CD4-1E8D-4303-A32D-D1A1013F6FB6}" type="presParOf" srcId="{10A515B3-938A-40FE-9137-6FDEAAE0D19B}" destId="{43F49AAC-449C-4122-80ED-3E6783176C6D}" srcOrd="3" destOrd="0" presId="urn:microsoft.com/office/officeart/2009/3/layout/StepUpProcess"/>
    <dgm:cxn modelId="{6BAE7E7D-1621-4596-85B8-E8A4745FECC9}" type="presParOf" srcId="{43F49AAC-449C-4122-80ED-3E6783176C6D}" destId="{50FC73CD-8FC3-4DB9-A64F-E12292157843}" srcOrd="0" destOrd="0" presId="urn:microsoft.com/office/officeart/2009/3/layout/StepUpProcess"/>
    <dgm:cxn modelId="{03BE1B36-5E1E-4130-97D2-3DA0646C32DC}" type="presParOf" srcId="{10A515B3-938A-40FE-9137-6FDEAAE0D19B}" destId="{104881FE-0F63-452B-864E-B939CF7B1AD6}" srcOrd="4" destOrd="0" presId="urn:microsoft.com/office/officeart/2009/3/layout/StepUpProcess"/>
    <dgm:cxn modelId="{604557F4-49EF-4866-8B68-179F55C1FE1C}" type="presParOf" srcId="{104881FE-0F63-452B-864E-B939CF7B1AD6}" destId="{25D3E5B6-EBA8-4418-B026-D48DB3E90B94}" srcOrd="0" destOrd="0" presId="urn:microsoft.com/office/officeart/2009/3/layout/StepUpProcess"/>
    <dgm:cxn modelId="{DCB0E605-0B9C-4CC0-B82C-08BAFA1BA707}" type="presParOf" srcId="{104881FE-0F63-452B-864E-B939CF7B1AD6}" destId="{E1422622-63B7-40D4-966A-0F36FD5C9EA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6EC6F6-81D3-4F96-88F6-A6D85EF78C04}">
      <dsp:nvSpPr>
        <dsp:cNvPr id="0" name=""/>
        <dsp:cNvSpPr/>
      </dsp:nvSpPr>
      <dsp:spPr>
        <a:xfrm rot="5400000">
          <a:off x="827996" y="1096758"/>
          <a:ext cx="1892502" cy="314908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8A5383-89F0-49C5-916D-4159839C7BE9}">
      <dsp:nvSpPr>
        <dsp:cNvPr id="0" name=""/>
        <dsp:cNvSpPr/>
      </dsp:nvSpPr>
      <dsp:spPr>
        <a:xfrm>
          <a:off x="512090" y="2037655"/>
          <a:ext cx="2843008" cy="2492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3600" kern="1200" dirty="0" smtClean="0"/>
            <a:t>56 (17A)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3600" kern="1200" dirty="0" smtClean="0"/>
            <a:t>2016</a:t>
          </a:r>
          <a:endParaRPr lang="en-US" sz="3600" kern="1200" dirty="0"/>
        </a:p>
      </dsp:txBody>
      <dsp:txXfrm>
        <a:off x="512090" y="2037655"/>
        <a:ext cx="2843008" cy="2492063"/>
      </dsp:txXfrm>
    </dsp:sp>
    <dsp:sp modelId="{F980E558-9AEE-4ED2-96E0-F6A3AE89F44B}">
      <dsp:nvSpPr>
        <dsp:cNvPr id="0" name=""/>
        <dsp:cNvSpPr/>
      </dsp:nvSpPr>
      <dsp:spPr>
        <a:xfrm>
          <a:off x="2818681" y="864920"/>
          <a:ext cx="536416" cy="536416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4">
                <a:hueOff val="2598923"/>
                <a:satOff val="-11992"/>
                <a:lumOff val="4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598923"/>
                <a:satOff val="-11992"/>
                <a:lumOff val="4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598923"/>
                <a:satOff val="-11992"/>
                <a:lumOff val="4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FA8E17-8773-412D-AC94-AC917EA0A1DC}">
      <dsp:nvSpPr>
        <dsp:cNvPr id="0" name=""/>
        <dsp:cNvSpPr/>
      </dsp:nvSpPr>
      <dsp:spPr>
        <a:xfrm rot="5400000">
          <a:off x="4308393" y="235531"/>
          <a:ext cx="1892502" cy="314908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23CA9E-EAE7-404B-9087-B54AA5BC97F8}">
      <dsp:nvSpPr>
        <dsp:cNvPr id="0" name=""/>
        <dsp:cNvSpPr/>
      </dsp:nvSpPr>
      <dsp:spPr>
        <a:xfrm>
          <a:off x="3992487" y="1176427"/>
          <a:ext cx="2843008" cy="2492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3600" kern="1200" dirty="0" smtClean="0"/>
            <a:t>69 (23A)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3600" kern="1200" dirty="0" smtClean="0"/>
            <a:t>2017</a:t>
          </a:r>
          <a:endParaRPr lang="en-US" sz="3600" kern="1200" dirty="0"/>
        </a:p>
      </dsp:txBody>
      <dsp:txXfrm>
        <a:off x="3992487" y="1176427"/>
        <a:ext cx="2843008" cy="2492063"/>
      </dsp:txXfrm>
    </dsp:sp>
    <dsp:sp modelId="{4BEA4C4F-3B7F-468A-AED8-4EEBCD03E05B}">
      <dsp:nvSpPr>
        <dsp:cNvPr id="0" name=""/>
        <dsp:cNvSpPr/>
      </dsp:nvSpPr>
      <dsp:spPr>
        <a:xfrm>
          <a:off x="6299079" y="3692"/>
          <a:ext cx="536416" cy="536416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4">
                <a:hueOff val="7796769"/>
                <a:satOff val="-35976"/>
                <a:lumOff val="13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796769"/>
                <a:satOff val="-35976"/>
                <a:lumOff val="13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796769"/>
                <a:satOff val="-35976"/>
                <a:lumOff val="13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D3E5B6-EBA8-4418-B026-D48DB3E90B94}">
      <dsp:nvSpPr>
        <dsp:cNvPr id="0" name=""/>
        <dsp:cNvSpPr/>
      </dsp:nvSpPr>
      <dsp:spPr>
        <a:xfrm rot="5400000">
          <a:off x="7788790" y="-625696"/>
          <a:ext cx="1892502" cy="314908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422622-63B7-40D4-966A-0F36FD5C9EA4}">
      <dsp:nvSpPr>
        <dsp:cNvPr id="0" name=""/>
        <dsp:cNvSpPr/>
      </dsp:nvSpPr>
      <dsp:spPr>
        <a:xfrm>
          <a:off x="7472885" y="315200"/>
          <a:ext cx="2843008" cy="2492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3600" kern="1200" dirty="0" smtClean="0"/>
            <a:t>110 (47A)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3600" kern="1200" dirty="0" smtClean="0"/>
            <a:t>2018</a:t>
          </a:r>
          <a:endParaRPr lang="en-US" sz="3600" kern="1200" dirty="0"/>
        </a:p>
      </dsp:txBody>
      <dsp:txXfrm>
        <a:off x="7472885" y="315200"/>
        <a:ext cx="2843008" cy="2492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4FB02-F965-4937-86DA-CD1C0950DC99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6C4F7-0790-4966-A54E-3922FADC5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2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C4F7-0790-4966-A54E-3922FADC55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15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C4F7-0790-4966-A54E-3922FADC55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75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C4F7-0790-4966-A54E-3922FADC55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17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C4F7-0790-4966-A54E-3922FADC55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69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16510" indent="4572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sr-Latn-ME" sz="11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C4F7-0790-4966-A54E-3922FADC55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917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16510" indent="4572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sr-Latn-ME" sz="11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C4F7-0790-4966-A54E-3922FADC55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241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C4F7-0790-4966-A54E-3922FADC55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914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C4F7-0790-4966-A54E-3922FADC55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73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C4F7-0790-4966-A54E-3922FADC55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1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C4F7-0790-4966-A54E-3922FADC55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27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C4F7-0790-4966-A54E-3922FADC55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4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C4F7-0790-4966-A54E-3922FADC55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42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C4F7-0790-4966-A54E-3922FADC55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42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C4F7-0790-4966-A54E-3922FADC55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70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C4F7-0790-4966-A54E-3922FADC55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70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C4F7-0790-4966-A54E-3922FADC55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49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5E20-2629-478F-BBE1-A4C3CF5B8D1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045-C5F4-4378-90BB-A333EC1F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0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5E20-2629-478F-BBE1-A4C3CF5B8D1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045-C5F4-4378-90BB-A333EC1F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3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5E20-2629-478F-BBE1-A4C3CF5B8D1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045-C5F4-4378-90BB-A333EC1F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5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5E20-2629-478F-BBE1-A4C3CF5B8D1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045-C5F4-4378-90BB-A333EC1F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3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5E20-2629-478F-BBE1-A4C3CF5B8D1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045-C5F4-4378-90BB-A333EC1F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3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5E20-2629-478F-BBE1-A4C3CF5B8D1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045-C5F4-4378-90BB-A333EC1F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5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5E20-2629-478F-BBE1-A4C3CF5B8D1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045-C5F4-4378-90BB-A333EC1F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5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5E20-2629-478F-BBE1-A4C3CF5B8D1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045-C5F4-4378-90BB-A333EC1F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5E20-2629-478F-BBE1-A4C3CF5B8D1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045-C5F4-4378-90BB-A333EC1F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5E20-2629-478F-BBE1-A4C3CF5B8D1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045-C5F4-4378-90BB-A333EC1F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5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5E20-2629-478F-BBE1-A4C3CF5B8D1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2045-C5F4-4378-90BB-A333EC1F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3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A5E20-2629-478F-BBE1-A4C3CF5B8D1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92045-C5F4-4378-90BB-A333EC1F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9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ina.braletic@antikorupcija.m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0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7677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sr-Latn-ME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REGIONAL WORKSHOP ON</a:t>
            </a:r>
          </a:p>
          <a:p>
            <a:r>
              <a:rPr lang="sr-Latn-ME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WHISTLEBLOWER PROTECTION IN SECURITY SECTOR </a:t>
            </a:r>
            <a:endParaRPr lang="en-US" sz="3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604" y="471487"/>
            <a:ext cx="5986791" cy="39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4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3964" y="5327771"/>
            <a:ext cx="1518036" cy="1530229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26572"/>
              </p:ext>
            </p:extLst>
          </p:nvPr>
        </p:nvGraphicFramePr>
        <p:xfrm>
          <a:off x="838199" y="725489"/>
          <a:ext cx="9314329" cy="5258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6334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7559"/>
            <a:ext cx="10515600" cy="5609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 smtClean="0">
                <a:solidFill>
                  <a:srgbClr val="004070"/>
                </a:solidFill>
                <a:latin typeface="NeoplantaBG-Bold"/>
              </a:rPr>
              <a:t>RIGHT TO PROTECTION</a:t>
            </a:r>
          </a:p>
          <a:p>
            <a:pPr marL="0" indent="0">
              <a:buNone/>
            </a:pPr>
            <a:endParaRPr lang="sr-Latn-ME" dirty="0" smtClean="0">
              <a:solidFill>
                <a:srgbClr val="004070"/>
              </a:solidFill>
              <a:latin typeface="NeoplantaBG-Bold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000625" algn="l"/>
              </a:tabLs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His/her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life, health and assets are at risk; </a:t>
            </a:r>
            <a:endParaRPr lang="sr-Latn-ME" sz="2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00625" algn="l"/>
              </a:tabLst>
            </a:pPr>
            <a:endParaRPr lang="sr-Latn-ME" sz="2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000625" algn="l"/>
              </a:tabLs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His/her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employment has been terminated or his work position has been abolished or </a:t>
            </a:r>
            <a:r>
              <a:rPr lang="sr-Latn-C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changed, or</a:t>
            </a:r>
            <a:r>
              <a:rPr lang="sr-Latn-C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the description of duties and the conditions of the work position where he/she used to work have been changed; </a:t>
            </a:r>
            <a:endParaRPr lang="sr-Latn-ME" sz="2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000625" algn="l"/>
              </a:tabLst>
            </a:pPr>
            <a:endParaRPr lang="sr-Latn-ME" sz="2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000625" algn="l"/>
              </a:tabLs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His/her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cooperation has been terminated through a termination of service contract or contract on business cooperation; </a:t>
            </a:r>
            <a:endParaRPr lang="sr-Latn-ME" sz="2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4070"/>
              </a:solidFill>
              <a:latin typeface="NeoplantaBG-Bold"/>
            </a:endParaRPr>
          </a:p>
          <a:p>
            <a:endParaRPr lang="en-US" dirty="0">
              <a:solidFill>
                <a:srgbClr val="004070"/>
              </a:solidFill>
              <a:latin typeface="NeoplantaBG-Bol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3964" y="5327771"/>
            <a:ext cx="1518036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91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8276"/>
            <a:ext cx="10515600" cy="538868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ME" b="1" dirty="0">
                <a:solidFill>
                  <a:srgbClr val="004070"/>
                </a:solidFill>
                <a:latin typeface="NeoplantaBG-Bold"/>
              </a:rPr>
              <a:t>RIGHT TO PROTECTION</a:t>
            </a:r>
          </a:p>
          <a:p>
            <a:pPr marL="0" indent="0" algn="just">
              <a:buNone/>
            </a:pPr>
            <a:endParaRPr lang="sr-Latn-ME" dirty="0">
              <a:solidFill>
                <a:srgbClr val="004070"/>
              </a:solidFill>
              <a:latin typeface="NeoplantaBG-Bold"/>
            </a:endParaRPr>
          </a:p>
          <a:p>
            <a:pPr marL="457200" lvl="0" algn="just">
              <a:lnSpc>
                <a:spcPct val="115000"/>
              </a:lnSpc>
              <a:spcBef>
                <a:spcPts val="0"/>
              </a:spcBef>
              <a:tabLst>
                <a:tab pos="5000625" algn="l"/>
              </a:tabLst>
            </a:pPr>
            <a:r>
              <a:rPr lang="en-GB" sz="24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Disciplinary proceedings have been instituted against him/her and if a disciplinary measure has been imposed against him/her; </a:t>
            </a:r>
            <a:endParaRPr lang="sr-Latn-ME" sz="2400" dirty="0" smtClean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5000625" algn="l"/>
              </a:tabLst>
            </a:pPr>
            <a:endParaRPr lang="sr-Latn-ME" sz="2400" dirty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algn="just">
              <a:lnSpc>
                <a:spcPct val="115000"/>
              </a:lnSpc>
              <a:spcBef>
                <a:spcPts val="0"/>
              </a:spcBef>
              <a:tabLst>
                <a:tab pos="5000625" algn="l"/>
              </a:tabLst>
            </a:pPr>
            <a:r>
              <a:rPr lang="en-GB" sz="24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He/she has been prohibited from accessing certain data required for the performance of his/her working duties; </a:t>
            </a:r>
            <a:endParaRPr lang="sr-Latn-ME" sz="2400" dirty="0" smtClean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5000625" algn="l"/>
              </a:tabLst>
            </a:pPr>
            <a:endParaRPr lang="sr-Latn-ME" sz="2400" dirty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algn="just">
              <a:lnSpc>
                <a:spcPct val="115000"/>
              </a:lnSpc>
              <a:spcBef>
                <a:spcPts val="0"/>
              </a:spcBef>
              <a:tabLst>
                <a:tab pos="5000625" algn="l"/>
              </a:tabLst>
            </a:pPr>
            <a:r>
              <a:rPr lang="en-GB" sz="24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He/she has been deprived of the means for work that he/she used; or </a:t>
            </a:r>
            <a:endParaRPr lang="sr-Latn-ME" sz="2400" dirty="0" smtClean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15000"/>
              </a:lnSpc>
              <a:spcBef>
                <a:spcPts val="0"/>
              </a:spcBef>
              <a:buNone/>
              <a:tabLst>
                <a:tab pos="5000625" algn="l"/>
              </a:tabLst>
            </a:pPr>
            <a:endParaRPr lang="sr-Latn-ME" sz="2400" dirty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algn="just">
              <a:lnSpc>
                <a:spcPct val="115000"/>
              </a:lnSpc>
              <a:spcBef>
                <a:spcPts val="0"/>
              </a:spcBef>
              <a:tabLst>
                <a:tab pos="5000625" algn="l"/>
              </a:tabLst>
            </a:pPr>
            <a:r>
              <a:rPr lang="en-GB" sz="24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His/her promotion and professional development has been prevented</a:t>
            </a:r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solidFill>
                <a:srgbClr val="004070"/>
              </a:solidFill>
              <a:latin typeface="NeoplantaBG-Bold"/>
            </a:endParaRPr>
          </a:p>
          <a:p>
            <a:endParaRPr lang="en-US" dirty="0">
              <a:solidFill>
                <a:srgbClr val="004070"/>
              </a:solidFill>
              <a:latin typeface="NeoplantaBG-Bol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3964" y="5327771"/>
            <a:ext cx="1518036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6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8276"/>
            <a:ext cx="10515600" cy="5388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 smtClean="0">
                <a:solidFill>
                  <a:srgbClr val="004070"/>
                </a:solidFill>
                <a:latin typeface="NeoplantaBG-Bold"/>
              </a:rPr>
              <a:t>PROCEDURE</a:t>
            </a:r>
          </a:p>
          <a:p>
            <a:pPr marL="0" indent="0">
              <a:buNone/>
            </a:pPr>
            <a:endParaRPr lang="sr-Latn-ME" dirty="0">
              <a:solidFill>
                <a:srgbClr val="004070"/>
              </a:solidFill>
              <a:latin typeface="NeoplantaBG-Bold"/>
            </a:endParaRPr>
          </a:p>
          <a:p>
            <a:r>
              <a:rPr lang="sr-Latn-M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equest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whistleblower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protection</a:t>
            </a: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r-Latn-M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months from the date of damage or knowledge of the possibility of damage </a:t>
            </a: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NeoplantaBG-Bold"/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Agency shall determine whether any damage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occurred</a:t>
            </a: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r-Latn-M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OPINION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NeoplantaBG-Bol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3964" y="5327771"/>
            <a:ext cx="1518036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78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8276"/>
            <a:ext cx="10515600" cy="5388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 smtClean="0">
                <a:solidFill>
                  <a:srgbClr val="004070"/>
                </a:solidFill>
                <a:latin typeface="NeoplantaBG-Bold"/>
              </a:rPr>
              <a:t>PROCEDURE</a:t>
            </a:r>
          </a:p>
          <a:p>
            <a:pPr marL="0" indent="0">
              <a:buNone/>
            </a:pPr>
            <a:endParaRPr lang="sr-Latn-ME" dirty="0">
              <a:solidFill>
                <a:srgbClr val="004070"/>
              </a:solidFill>
              <a:latin typeface="NeoplantaBG-Bold"/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request for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whistleblower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protection</a:t>
            </a: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r-Latn-M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months from the date of damage or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knowledge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damage </a:t>
            </a: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NeoplantaBG-Bold"/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Agency shall determine whether any damage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occurred</a:t>
            </a: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r-Latn-M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OPINION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NeoplantaBG-Bol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3964" y="5327771"/>
            <a:ext cx="1518036" cy="1530229"/>
          </a:xfrm>
          <a:prstGeom prst="rect">
            <a:avLst/>
          </a:prstGeom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57393949"/>
              </p:ext>
            </p:extLst>
          </p:nvPr>
        </p:nvGraphicFramePr>
        <p:xfrm>
          <a:off x="838200" y="645460"/>
          <a:ext cx="9731188" cy="5492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817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718" y="147918"/>
            <a:ext cx="10520082" cy="6535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 smtClean="0">
                <a:solidFill>
                  <a:srgbClr val="004070"/>
                </a:solidFill>
                <a:latin typeface="NeoplantaBG-Bold"/>
              </a:rPr>
              <a:t>                                       EXAMPLE</a:t>
            </a:r>
            <a:endParaRPr lang="sr-Latn-ME" dirty="0" smtClean="0">
              <a:solidFill>
                <a:srgbClr val="004070"/>
              </a:solidFill>
              <a:latin typeface="NeoplantaBG-Bold"/>
            </a:endParaRPr>
          </a:p>
          <a:p>
            <a:pPr marL="0" indent="0">
              <a:buNone/>
            </a:pPr>
            <a:endParaRPr lang="sr-Latn-ME" dirty="0">
              <a:solidFill>
                <a:srgbClr val="004070"/>
              </a:solidFill>
              <a:latin typeface="NeoplantaBG-Bol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3964" y="5327771"/>
            <a:ext cx="1518036" cy="1530229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1304078" y="887506"/>
            <a:ext cx="3792644" cy="9057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reporting on irregularities in the recruitment process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66329" y="887506"/>
            <a:ext cx="3724836" cy="905717"/>
          </a:xfrm>
          <a:prstGeom prst="roundRect">
            <a:avLst>
              <a:gd name="adj" fmla="val 122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request WB for protection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51436" y="2016718"/>
            <a:ext cx="0" cy="403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3253" y="2016718"/>
            <a:ext cx="130988" cy="487722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2123301" y="2558059"/>
            <a:ext cx="1828800" cy="12087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competent inspection</a:t>
            </a:r>
          </a:p>
        </p:txBody>
      </p:sp>
      <p:sp>
        <p:nvSpPr>
          <p:cNvPr id="14" name="Oval 13"/>
          <p:cNvSpPr/>
          <p:nvPr/>
        </p:nvSpPr>
        <p:spPr>
          <a:xfrm>
            <a:off x="7241239" y="2558059"/>
            <a:ext cx="1775011" cy="12087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APC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5398" y="3949044"/>
            <a:ext cx="164606" cy="48772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8053124" y="3949044"/>
            <a:ext cx="151242" cy="487722"/>
          </a:xfrm>
          <a:prstGeom prst="rect">
            <a:avLst/>
          </a:prstGeom>
        </p:spPr>
      </p:pic>
      <p:sp>
        <p:nvSpPr>
          <p:cNvPr id="17" name="Round Single Corner Rectangle 16"/>
          <p:cNvSpPr/>
          <p:nvPr/>
        </p:nvSpPr>
        <p:spPr>
          <a:xfrm>
            <a:off x="1506072" y="4533423"/>
            <a:ext cx="3532094" cy="495777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identified irregularities</a:t>
            </a:r>
          </a:p>
        </p:txBody>
      </p:sp>
      <p:sp>
        <p:nvSpPr>
          <p:cNvPr id="18" name="Round Single Corner Rectangle 17"/>
          <p:cNvSpPr/>
          <p:nvPr/>
        </p:nvSpPr>
        <p:spPr>
          <a:xfrm>
            <a:off x="6400801" y="4500727"/>
            <a:ext cx="3590364" cy="528474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positive opinion,</a:t>
            </a:r>
          </a:p>
          <a:p>
            <a:pPr algn="ctr"/>
            <a:r>
              <a:rPr lang="sr-Latn-ME" dirty="0" smtClean="0"/>
              <a:t>WB </a:t>
            </a:r>
            <a:r>
              <a:rPr lang="en-US" dirty="0" smtClean="0"/>
              <a:t>got </a:t>
            </a:r>
            <a:r>
              <a:rPr lang="en-US" dirty="0"/>
              <a:t>protection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5248" y="5160330"/>
            <a:ext cx="164606" cy="48772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3253" y="5170672"/>
            <a:ext cx="164606" cy="487722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1506072" y="5779182"/>
            <a:ext cx="3532093" cy="727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misdemeanor sanction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400801" y="5795802"/>
            <a:ext cx="3590364" cy="6785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recommendations</a:t>
            </a:r>
            <a:endParaRPr lang="en-US" dirty="0"/>
          </a:p>
          <a:p>
            <a:pPr algn="ctr"/>
            <a:r>
              <a:rPr lang="sr-Latn-ME" dirty="0" smtClean="0"/>
              <a:t>implemented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8579"/>
            <a:ext cx="10515600" cy="558838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sr-Latn-ME" sz="4800" b="1" i="1" dirty="0" smtClean="0">
              <a:solidFill>
                <a:srgbClr val="004070"/>
              </a:solidFill>
              <a:latin typeface="NeoplantaBG-Bold"/>
            </a:endParaRPr>
          </a:p>
          <a:p>
            <a:pPr marL="0" indent="0" algn="ctr">
              <a:buNone/>
            </a:pPr>
            <a:r>
              <a:rPr lang="sr-Latn-ME" sz="4800" b="1" i="1" dirty="0" smtClean="0">
                <a:solidFill>
                  <a:srgbClr val="004070"/>
                </a:solidFill>
                <a:latin typeface="NeoplantaBG-Bold"/>
              </a:rPr>
              <a:t>THANK YOU FOR ATTENTION</a:t>
            </a:r>
          </a:p>
          <a:p>
            <a:pPr marL="0" indent="0" algn="ctr">
              <a:buNone/>
            </a:pPr>
            <a:endParaRPr lang="sr-Latn-ME" sz="4800" b="1" i="1" dirty="0" smtClean="0">
              <a:solidFill>
                <a:srgbClr val="004070"/>
              </a:solidFill>
              <a:latin typeface="NeoplantaBG-Bold"/>
            </a:endParaRPr>
          </a:p>
          <a:p>
            <a:pPr marL="0" indent="0" algn="ctr">
              <a:buNone/>
            </a:pPr>
            <a:r>
              <a:rPr lang="sr-Latn-ME" sz="4800" i="1" dirty="0" smtClean="0">
                <a:solidFill>
                  <a:srgbClr val="004070"/>
                </a:solidFill>
                <a:latin typeface="NeoplantaBG-Bold"/>
              </a:rPr>
              <a:t>Kristina Braletić</a:t>
            </a:r>
            <a:endParaRPr lang="sr-Latn-ME" sz="4800" i="1" dirty="0">
              <a:solidFill>
                <a:srgbClr val="004070"/>
              </a:solidFill>
              <a:latin typeface="NeoplantaBG-Bold"/>
            </a:endParaRPr>
          </a:p>
          <a:p>
            <a:pPr marL="0" indent="0" algn="ctr">
              <a:buNone/>
            </a:pPr>
            <a:r>
              <a:rPr lang="sr-Latn-ME" sz="4100" i="1" dirty="0" smtClean="0">
                <a:solidFill>
                  <a:schemeClr val="accent1">
                    <a:lumMod val="50000"/>
                  </a:schemeClr>
                </a:solidFill>
                <a:latin typeface="NeoplantaBG-Bold"/>
              </a:rPr>
              <a:t>Head of Section</a:t>
            </a:r>
          </a:p>
          <a:p>
            <a:pPr marL="0" indent="0" algn="ctr">
              <a:buNone/>
            </a:pPr>
            <a:endParaRPr lang="sr-Latn-ME" sz="4800" b="1" i="1" dirty="0">
              <a:solidFill>
                <a:schemeClr val="accent1">
                  <a:lumMod val="50000"/>
                </a:schemeClr>
              </a:solidFill>
              <a:latin typeface="NeoplantaBG-Bold"/>
            </a:endParaRPr>
          </a:p>
          <a:p>
            <a:pPr marL="0" indent="0" algn="ctr">
              <a:buNone/>
            </a:pPr>
            <a:r>
              <a:rPr lang="sr-Latn-ME" sz="4000" b="1" i="1" dirty="0" smtClean="0">
                <a:solidFill>
                  <a:schemeClr val="accent1">
                    <a:lumMod val="50000"/>
                  </a:schemeClr>
                </a:solidFill>
                <a:latin typeface="NeoplantaBG-Bold"/>
              </a:rPr>
              <a:t>Agency for prevention of coruption</a:t>
            </a:r>
            <a:endParaRPr lang="sr-Latn-ME" sz="4000" b="1" i="1" dirty="0">
              <a:solidFill>
                <a:schemeClr val="accent1">
                  <a:lumMod val="50000"/>
                </a:schemeClr>
              </a:solidFill>
              <a:latin typeface="NeoplantaBG-Bold"/>
            </a:endParaRPr>
          </a:p>
          <a:p>
            <a:pPr marL="0" indent="0" algn="ctr">
              <a:buNone/>
            </a:pPr>
            <a:r>
              <a:rPr lang="sr-Latn-ME" sz="4000" i="1" dirty="0">
                <a:solidFill>
                  <a:schemeClr val="accent1">
                    <a:lumMod val="50000"/>
                  </a:schemeClr>
                </a:solidFill>
                <a:latin typeface="NeoplantaBG-Bold"/>
              </a:rPr>
              <a:t>e-mail: </a:t>
            </a:r>
            <a:r>
              <a:rPr lang="sr-Latn-ME" sz="4000" i="1" dirty="0" smtClean="0">
                <a:solidFill>
                  <a:schemeClr val="accent1">
                    <a:lumMod val="50000"/>
                  </a:schemeClr>
                </a:solidFill>
                <a:latin typeface="NeoplantaBG-Bold"/>
                <a:hlinkClick r:id="rId3"/>
              </a:rPr>
              <a:t>kristina.braletic@antikorupcija.me</a:t>
            </a:r>
            <a:endParaRPr lang="sr-Latn-ME" sz="4000" i="1" dirty="0" smtClean="0">
              <a:solidFill>
                <a:schemeClr val="accent1">
                  <a:lumMod val="50000"/>
                </a:schemeClr>
              </a:solidFill>
              <a:latin typeface="NeoplantaBG-Bold"/>
            </a:endParaRPr>
          </a:p>
          <a:p>
            <a:pPr marL="0" indent="0" algn="ctr">
              <a:buNone/>
            </a:pPr>
            <a:endParaRPr lang="sr-Latn-ME" sz="4000" i="1" dirty="0">
              <a:solidFill>
                <a:schemeClr val="accent1">
                  <a:lumMod val="50000"/>
                </a:schemeClr>
              </a:solidFill>
              <a:latin typeface="NeoplantaBG-Bold"/>
            </a:endParaRPr>
          </a:p>
          <a:p>
            <a:pPr marL="0" indent="0" algn="ctr">
              <a:buNone/>
            </a:pPr>
            <a:r>
              <a:rPr lang="sr-Latn-ME" sz="4000" i="1" dirty="0">
                <a:solidFill>
                  <a:schemeClr val="accent1">
                    <a:lumMod val="50000"/>
                  </a:schemeClr>
                </a:solidFill>
                <a:latin typeface="NeoplantaBG-Bold"/>
              </a:rPr>
              <a:t>www.antikorupcija.me </a:t>
            </a:r>
          </a:p>
          <a:p>
            <a:pPr marL="0" indent="0" algn="ctr">
              <a:buNone/>
            </a:pPr>
            <a:endParaRPr lang="en-US" sz="4800" b="1" i="1" dirty="0">
              <a:solidFill>
                <a:srgbClr val="004070"/>
              </a:solidFill>
              <a:latin typeface="NeoplantaBG-Bol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3964" y="5327771"/>
            <a:ext cx="1518036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8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0110"/>
            <a:ext cx="10515600" cy="5556853"/>
          </a:xfrm>
        </p:spPr>
        <p:txBody>
          <a:bodyPr>
            <a:normAutofit/>
          </a:bodyPr>
          <a:lstStyle/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defRPr/>
            </a:pPr>
            <a:endParaRPr lang="sr-Latn-ME" sz="2200" dirty="0" smtClean="0">
              <a:solidFill>
                <a:srgbClr val="146194">
                  <a:lumMod val="75000"/>
                </a:srgbClr>
              </a:solidFill>
              <a:latin typeface="Century Gothic"/>
            </a:endParaRP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defRPr/>
            </a:pPr>
            <a:r>
              <a:rPr lang="en-GB" sz="2200" b="1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 </a:t>
            </a:r>
            <a:r>
              <a:rPr lang="en-GB" sz="2200" b="1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PREVENTION OF </a:t>
            </a:r>
            <a:r>
              <a:rPr lang="en-GB" sz="2200" b="1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CORRUPTION</a:t>
            </a:r>
            <a:r>
              <a:rPr lang="sr-Latn-ME" sz="2200" b="1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1.1.2016.</a:t>
            </a:r>
            <a:r>
              <a:rPr lang="en-GB" sz="2200" b="1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ME" sz="2200" b="1" dirty="0" smtClean="0"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defRPr/>
            </a:pPr>
            <a:endParaRPr lang="sr-Latn-ME" sz="2200" dirty="0"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defRPr/>
            </a:pPr>
            <a:r>
              <a:rPr lang="en-GB" sz="22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ON PREVENTION OF </a:t>
            </a:r>
            <a:r>
              <a:rPr lang="en-GB" sz="2200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CORRUPTION</a:t>
            </a:r>
            <a:r>
              <a:rPr lang="sr-Latn-ME" sz="2200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2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Official Gazette MNE no. 53/14)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defRPr/>
            </a:pPr>
            <a:endParaRPr lang="sr-Latn-ME" sz="2200" dirty="0" smtClean="0"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defRPr/>
            </a:pPr>
            <a:r>
              <a:rPr lang="sr-Latn-ME" sz="2200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200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Rulebook </a:t>
            </a:r>
            <a:r>
              <a:rPr lang="en-GB" sz="22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detailed action upon </a:t>
            </a:r>
            <a:r>
              <a:rPr lang="en-GB" sz="2200" dirty="0" err="1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whistleblower’s</a:t>
            </a:r>
            <a:r>
              <a:rPr lang="en-GB" sz="22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report on threat to the public interest, indicating corruption (Official Gazette MNE, 77/2015)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defRPr/>
            </a:pPr>
            <a:r>
              <a:rPr lang="sr-Latn-ME" sz="2200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200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Rulebook </a:t>
            </a:r>
            <a:r>
              <a:rPr lang="en-GB" sz="22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manner of keeping records of </a:t>
            </a:r>
            <a:r>
              <a:rPr lang="en-GB" sz="2200" dirty="0" err="1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whistleblower</a:t>
            </a:r>
            <a:r>
              <a:rPr lang="en-GB" sz="2200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reports and requests for whistle-blower protection (Official Gazette MNE, 75/2015)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defRPr/>
            </a:pPr>
            <a:endParaRPr lang="en-US" sz="2400" dirty="0">
              <a:solidFill>
                <a:srgbClr val="004070"/>
              </a:solidFill>
              <a:latin typeface="NeoplantaBG-Bol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3964" y="5327771"/>
            <a:ext cx="1518036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1434"/>
            <a:ext cx="10515600" cy="57355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Whistleblower</a:t>
            </a:r>
            <a:r>
              <a:rPr lang="sr-Latn-M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is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natural or legal person filing a report on a </a:t>
            </a: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M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Latn-M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threat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 public interest that indicates the existence of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corruption</a:t>
            </a:r>
            <a:r>
              <a:rPr lang="sr-Latn-M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NeoplantaBG-Bold"/>
            </a:endParaRPr>
          </a:p>
          <a:p>
            <a:pPr marL="0" indent="0" algn="just">
              <a:buNone/>
            </a:pPr>
            <a:endParaRPr lang="sr-Latn-ME" dirty="0" smtClean="0">
              <a:solidFill>
                <a:srgbClr val="004070"/>
              </a:solidFill>
              <a:latin typeface="NeoplantaBG-Bold"/>
            </a:endParaRPr>
          </a:p>
          <a:p>
            <a:r>
              <a:rPr lang="sr-Latn-M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easonable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grounds for suspecting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NeoplantaBG-Bold"/>
            </a:endParaRPr>
          </a:p>
          <a:p>
            <a:pPr marL="0" indent="0">
              <a:buNone/>
            </a:pPr>
            <a:endParaRPr lang="en-US" dirty="0">
              <a:solidFill>
                <a:srgbClr val="004070"/>
              </a:solidFill>
              <a:latin typeface="NeoplantaBG-Bol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3964" y="5327771"/>
            <a:ext cx="1518036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77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r-Latn-M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Endanger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ing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public interest </a:t>
            </a:r>
            <a:r>
              <a:rPr lang="en-US" dirty="0">
                <a:solidFill>
                  <a:srgbClr val="004070"/>
                </a:solidFill>
                <a:latin typeface="NeoplantaBG-Bold"/>
              </a:rPr>
              <a:t/>
            </a:r>
            <a:br>
              <a:rPr lang="en-US" dirty="0">
                <a:solidFill>
                  <a:srgbClr val="004070"/>
                </a:solidFill>
                <a:latin typeface="NeoplantaBG-Bold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3112"/>
            <a:ext cx="10515600" cy="4693851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violation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of regulations, </a:t>
            </a: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ethical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rules or the possibility of such a violation, which caused, causes or threatens to cause danger to life, health and safety of people and the environment, </a:t>
            </a: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violation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of human rights or </a:t>
            </a: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material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non-material damage to the state or a legal or natural person, </a:t>
            </a: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action that is aimed at preventing such a violation from being discovered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83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1945"/>
            <a:ext cx="10515600" cy="5725018"/>
          </a:xfrm>
        </p:spPr>
        <p:txBody>
          <a:bodyPr>
            <a:normAutofit/>
          </a:bodyPr>
          <a:lstStyle/>
          <a:p>
            <a:endParaRPr lang="sr-Latn-ME" dirty="0" smtClean="0">
              <a:solidFill>
                <a:srgbClr val="004070"/>
              </a:solidFill>
              <a:latin typeface="NeoplantaBG-Bold"/>
            </a:endParaRPr>
          </a:p>
          <a:p>
            <a:pPr marL="0" indent="0">
              <a:buNone/>
            </a:pPr>
            <a:r>
              <a:rPr lang="sr-Latn-ME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CONFIDENTIALITY</a:t>
            </a:r>
            <a:endParaRPr lang="sr-Latn-ME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4070"/>
              </a:solidFill>
              <a:latin typeface="NeoplantaBG-Bold"/>
            </a:endParaRPr>
          </a:p>
          <a:p>
            <a:r>
              <a:rPr lang="sr-Latn-ME" dirty="0" smtClean="0">
                <a:solidFill>
                  <a:srgbClr val="0040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identity is an imperative</a:t>
            </a:r>
            <a:r>
              <a:rPr lang="en-US" dirty="0" smtClean="0">
                <a:solidFill>
                  <a:srgbClr val="0040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ME" dirty="0" smtClean="0">
                <a:solidFill>
                  <a:srgbClr val="0040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 WB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explicitly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requests </a:t>
            </a:r>
            <a:r>
              <a:rPr lang="sr-Latn-M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such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made available to the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endParaRPr lang="sr-Latn-ME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ME" dirty="0" smtClean="0">
                <a:solidFill>
                  <a:srgbClr val="0040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of the report </a:t>
            </a:r>
            <a:r>
              <a:rPr lang="en-US" dirty="0" smtClean="0">
                <a:solidFill>
                  <a:srgbClr val="0040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ME" dirty="0" smtClean="0">
                <a:solidFill>
                  <a:srgbClr val="0040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accordance with the law governing the confidentiality of data</a:t>
            </a:r>
            <a:r>
              <a:rPr lang="en-US" dirty="0" smtClean="0">
                <a:solidFill>
                  <a:srgbClr val="0040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rgbClr val="0040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4070"/>
              </a:solidFill>
              <a:latin typeface="NeoplantaBG-Bol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3964" y="5327771"/>
            <a:ext cx="1518036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5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0" y="568712"/>
            <a:ext cx="10718180" cy="5608251"/>
          </a:xfrm>
        </p:spPr>
        <p:txBody>
          <a:bodyPr>
            <a:normAutofit/>
          </a:bodyPr>
          <a:lstStyle/>
          <a:p>
            <a:pPr marL="285750" lvl="0" indent="-285750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endParaRPr lang="sr-Latn-ME" altLang="en-US" sz="2600" b="1" dirty="0" smtClean="0">
              <a:solidFill>
                <a:srgbClr val="0F49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GB" altLang="en-US" sz="2600" b="1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r>
              <a:rPr lang="en-GB" altLang="en-US" sz="2600" b="1" dirty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UPON </a:t>
            </a:r>
            <a:r>
              <a:rPr lang="en-GB" altLang="en-US" sz="2600" b="1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endParaRPr lang="sr-Latn-ME" altLang="en-US" sz="2600" b="1" dirty="0" smtClean="0">
              <a:solidFill>
                <a:srgbClr val="0F49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endParaRPr lang="sr-Latn-ME" altLang="en-US" sz="2600" dirty="0">
              <a:solidFill>
                <a:srgbClr val="0F49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r>
              <a:rPr lang="sr-Latn-ME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 </a:t>
            </a:r>
            <a:r>
              <a:rPr lang="en-GB" altLang="en-US" sz="2600" dirty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invite the </a:t>
            </a:r>
            <a:r>
              <a:rPr lang="sr-Latn-ME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 who filed the report</a:t>
            </a:r>
            <a:r>
              <a:rPr lang="en-GB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600" dirty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amend or correct the </a:t>
            </a:r>
            <a:r>
              <a:rPr lang="en-GB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sr-Latn-ME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</a:t>
            </a:r>
          </a:p>
          <a:p>
            <a:pPr marL="457200" lvl="1" indent="0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r>
              <a:rPr lang="sr-Latn-ME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</a:t>
            </a:r>
            <a:r>
              <a:rPr lang="en-GB" altLang="en-US" sz="2600" dirty="0" err="1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ritten</a:t>
            </a:r>
            <a:r>
              <a:rPr lang="en-GB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600" dirty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to the allegations</a:t>
            </a:r>
          </a:p>
          <a:p>
            <a:pPr marL="457200" lvl="1" indent="0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r>
              <a:rPr lang="sr-Latn-ME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sr-Latn-ME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 </a:t>
            </a:r>
            <a:r>
              <a:rPr lang="en-GB" altLang="en-US" sz="2600" dirty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requested data and </a:t>
            </a:r>
            <a:r>
              <a:rPr lang="en-GB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sr-Latn-ME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1" indent="0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r>
              <a:rPr lang="sr-Latn-ME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</a:t>
            </a:r>
            <a:r>
              <a:rPr lang="en-GB" altLang="en-US" sz="2600" dirty="0" err="1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onduct</a:t>
            </a:r>
            <a:r>
              <a:rPr lang="sr-Latn-ME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GB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600" dirty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examination procedure ex </a:t>
            </a:r>
            <a:r>
              <a:rPr lang="en-GB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officio </a:t>
            </a:r>
            <a:endParaRPr lang="sr-Latn-ME" altLang="en-US" sz="2600" dirty="0" smtClean="0">
              <a:solidFill>
                <a:srgbClr val="0F49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r>
              <a:rPr lang="sr-Latn-ME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</a:t>
            </a:r>
            <a:r>
              <a:rPr lang="en-GB" altLang="en-US" sz="2600" dirty="0" smtClean="0">
                <a:solidFill>
                  <a:srgbClr val="0F49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earing </a:t>
            </a:r>
            <a:endParaRPr lang="en-GB" altLang="en-US" sz="2600" dirty="0">
              <a:solidFill>
                <a:srgbClr val="0F49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4070"/>
              </a:solidFill>
              <a:latin typeface="NeoplantaBG-Bol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3964" y="5327771"/>
            <a:ext cx="1518036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1641"/>
            <a:ext cx="10515600" cy="5525322"/>
          </a:xfrm>
        </p:spPr>
        <p:txBody>
          <a:bodyPr>
            <a:normAutofit/>
          </a:bodyPr>
          <a:lstStyle/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defRPr/>
            </a:pPr>
            <a:endParaRPr lang="sr-Latn-ME" sz="2400" b="1" dirty="0" smtClean="0"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defRPr/>
            </a:pPr>
            <a:r>
              <a:rPr lang="en-GB" sz="2400" b="1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OPINION </a:t>
            </a:r>
            <a:r>
              <a:rPr lang="en-GB" sz="2400" b="1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AGENCY </a:t>
            </a:r>
            <a:endParaRPr lang="sr-Latn-ME" sz="2400" b="1" dirty="0" smtClean="0"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defRPr/>
            </a:pPr>
            <a:endParaRPr lang="en-GB" sz="2400" dirty="0"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defRPr/>
            </a:pPr>
            <a:r>
              <a:rPr lang="sr-Latn-ME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</a:t>
            </a:r>
            <a:r>
              <a:rPr lang="en-GB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pinion </a:t>
            </a:r>
            <a:r>
              <a:rPr lang="en-GB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existence of </a:t>
            </a:r>
            <a:r>
              <a:rPr lang="sr-Latn-ME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threat </a:t>
            </a:r>
            <a:r>
              <a:rPr lang="en-GB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public interest that indicate the existence of corruption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defRPr/>
            </a:pPr>
            <a:r>
              <a:rPr lang="sr-Latn-ME" dirty="0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</a:t>
            </a:r>
            <a:r>
              <a:rPr lang="en-GB" dirty="0" err="1" smtClean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ecommendation</a:t>
            </a:r>
            <a:endParaRPr lang="en-GB" dirty="0"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4070"/>
              </a:solidFill>
              <a:latin typeface="NeoplantaBG-Bol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3964" y="5327771"/>
            <a:ext cx="1518036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96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3964" y="5327771"/>
            <a:ext cx="1518036" cy="1530229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278338"/>
              </p:ext>
            </p:extLst>
          </p:nvPr>
        </p:nvGraphicFramePr>
        <p:xfrm>
          <a:off x="649288" y="795338"/>
          <a:ext cx="10515600" cy="4532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405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3964" y="5327771"/>
            <a:ext cx="1518036" cy="1530229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565169"/>
              </p:ext>
            </p:extLst>
          </p:nvPr>
        </p:nvGraphicFramePr>
        <p:xfrm>
          <a:off x="717550" y="454026"/>
          <a:ext cx="9956414" cy="512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083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2012</TotalTime>
  <Words>555</Words>
  <Application>Microsoft Office PowerPoint</Application>
  <PresentationFormat>Widescreen</PresentationFormat>
  <Paragraphs>123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NeoplantaBG-Bold</vt:lpstr>
      <vt:lpstr>Times New Roman</vt:lpstr>
      <vt:lpstr>Wingdings 3</vt:lpstr>
      <vt:lpstr>Office Theme</vt:lpstr>
      <vt:lpstr>PowerPoint Presentation</vt:lpstr>
      <vt:lpstr>PowerPoint Presentation</vt:lpstr>
      <vt:lpstr>PowerPoint Presentation</vt:lpstr>
      <vt:lpstr>Endangering the public interest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AGENCIJA ZA SPRJECAVANJE KORUPCIJE</dc:title>
  <dc:creator>Dusan</dc:creator>
  <cp:lastModifiedBy>Kristina Braletic</cp:lastModifiedBy>
  <cp:revision>114</cp:revision>
  <cp:lastPrinted>2019-04-25T12:12:19Z</cp:lastPrinted>
  <dcterms:created xsi:type="dcterms:W3CDTF">2018-07-17T07:33:33Z</dcterms:created>
  <dcterms:modified xsi:type="dcterms:W3CDTF">2019-05-13T06:03:33Z</dcterms:modified>
</cp:coreProperties>
</file>