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4" autoAdjust="0"/>
    <p:restoredTop sz="94660"/>
  </p:normalViewPr>
  <p:slideViewPr>
    <p:cSldViewPr>
      <p:cViewPr>
        <p:scale>
          <a:sx n="75" d="100"/>
          <a:sy n="75" d="100"/>
        </p:scale>
        <p:origin x="-1666" y="-269"/>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83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l-SI" dirty="0"/>
          </a:p>
        </p:txBody>
      </p:sp>
      <p:sp>
        <p:nvSpPr>
          <p:cNvPr id="3" name="Ograda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6B6378-D68E-44A7-B7B7-B40618B875BF}" type="datetimeFigureOut">
              <a:rPr lang="sl-SI" smtClean="0"/>
              <a:t>8.5.2019</a:t>
            </a:fld>
            <a:endParaRPr lang="sl-SI" dirty="0"/>
          </a:p>
        </p:txBody>
      </p:sp>
      <p:sp>
        <p:nvSpPr>
          <p:cNvPr id="4" name="Ograda stranske slik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l-SI" dirty="0"/>
          </a:p>
        </p:txBody>
      </p:sp>
      <p:sp>
        <p:nvSpPr>
          <p:cNvPr id="5" name="Ograda opomb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grada no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l-SI" dirty="0"/>
          </a:p>
        </p:txBody>
      </p:sp>
      <p:sp>
        <p:nvSpPr>
          <p:cNvPr id="7" name="Ograda številke diapoz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164615-1D68-4A26-A7AA-066DD9CDA87D}" type="slidenum">
              <a:rPr lang="sl-SI" smtClean="0"/>
              <a:t>‹#›</a:t>
            </a:fld>
            <a:endParaRPr lang="sl-SI" dirty="0"/>
          </a:p>
        </p:txBody>
      </p:sp>
    </p:spTree>
    <p:extLst>
      <p:ext uri="{BB962C8B-B14F-4D97-AF65-F5344CB8AC3E}">
        <p14:creationId xmlns:p14="http://schemas.microsoft.com/office/powerpoint/2010/main" val="3834303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pic>
        <p:nvPicPr>
          <p:cNvPr id="7" name="Slika 6"/>
          <p:cNvPicPr>
            <a:picLocks noChangeAspect="1"/>
          </p:cNvPicPr>
          <p:nvPr userDrawn="1"/>
        </p:nvPicPr>
        <p:blipFill rotWithShape="1">
          <a:blip r:embed="rId2">
            <a:extLst>
              <a:ext uri="{28A0092B-C50C-407E-A947-70E740481C1C}">
                <a14:useLocalDpi xmlns:a14="http://schemas.microsoft.com/office/drawing/2010/main" val="0"/>
              </a:ext>
            </a:extLst>
          </a:blip>
          <a:srcRect l="4627" t="18123" b="22232"/>
          <a:stretch/>
        </p:blipFill>
        <p:spPr>
          <a:xfrm>
            <a:off x="0" y="914401"/>
            <a:ext cx="8172400" cy="5943600"/>
          </a:xfrm>
          <a:prstGeom prst="rect">
            <a:avLst/>
          </a:prstGeom>
          <a:ln>
            <a:noFill/>
          </a:ln>
          <a:effectLst>
            <a:outerShdw blurRad="292100" dist="139700" dir="2700000" algn="tl" rotWithShape="0">
              <a:srgbClr val="333333">
                <a:alpha val="65000"/>
              </a:srgbClr>
            </a:outerShdw>
          </a:effectLst>
        </p:spPr>
      </p:pic>
      <p:sp>
        <p:nvSpPr>
          <p:cNvPr id="9" name="Pravokotnik 8"/>
          <p:cNvSpPr/>
          <p:nvPr userDrawn="1"/>
        </p:nvSpPr>
        <p:spPr>
          <a:xfrm>
            <a:off x="0" y="914400"/>
            <a:ext cx="9144000" cy="5943600"/>
          </a:xfrm>
          <a:prstGeom prst="rect">
            <a:avLst/>
          </a:prstGeom>
          <a:solidFill>
            <a:schemeClr val="bg1">
              <a:lumMod val="8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p>
        </p:txBody>
      </p:sp>
      <p:sp>
        <p:nvSpPr>
          <p:cNvPr id="2" name="Naslov 1"/>
          <p:cNvSpPr>
            <a:spLocks noGrp="1"/>
          </p:cNvSpPr>
          <p:nvPr>
            <p:ph type="ctrTitle"/>
          </p:nvPr>
        </p:nvSpPr>
        <p:spPr>
          <a:xfrm>
            <a:off x="685800" y="2130425"/>
            <a:ext cx="7772400" cy="1470025"/>
          </a:xfrm>
        </p:spPr>
        <p:txBody>
          <a:bodyPr/>
          <a:lstStyle>
            <a:lvl1pPr algn="l">
              <a:defRPr b="1">
                <a:latin typeface="Arial Narrow" panose="020B0606020202030204" pitchFamily="34" charset="0"/>
              </a:defRPr>
            </a:lvl1pPr>
          </a:lstStyle>
          <a:p>
            <a:r>
              <a:rPr lang="sl-SI" noProof="0" smtClean="0"/>
              <a:t>Uredite slog naslova matrice</a:t>
            </a:r>
            <a:endParaRPr lang="en-US" noProof="0" dirty="0"/>
          </a:p>
        </p:txBody>
      </p:sp>
      <p:sp>
        <p:nvSpPr>
          <p:cNvPr id="3" name="Podnaslov 2"/>
          <p:cNvSpPr>
            <a:spLocks noGrp="1"/>
          </p:cNvSpPr>
          <p:nvPr>
            <p:ph type="subTitle" idx="1"/>
          </p:nvPr>
        </p:nvSpPr>
        <p:spPr>
          <a:xfrm>
            <a:off x="683568" y="3886200"/>
            <a:ext cx="7088832" cy="1752600"/>
          </a:xfrm>
        </p:spPr>
        <p:txBody>
          <a:bodyPr/>
          <a:lstStyle>
            <a:lvl1pPr marL="0" indent="0" algn="l">
              <a:buNone/>
              <a:defRPr b="1">
                <a:solidFill>
                  <a:sysClr val="windowText" lastClr="000000"/>
                </a:solidFill>
                <a:latin typeface="Arial Narrow" panose="020B0606020202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noProof="0" smtClean="0"/>
              <a:t>Uredite slog podnaslova matrice</a:t>
            </a:r>
            <a:endParaRPr lang="en-US" noProof="0" dirty="0"/>
          </a:p>
        </p:txBody>
      </p:sp>
      <p:sp>
        <p:nvSpPr>
          <p:cNvPr id="4" name="Ograda datuma 3"/>
          <p:cNvSpPr>
            <a:spLocks noGrp="1"/>
          </p:cNvSpPr>
          <p:nvPr>
            <p:ph type="dt" sz="half" idx="10"/>
          </p:nvPr>
        </p:nvSpPr>
        <p:spPr/>
        <p:txBody>
          <a:bodyPr/>
          <a:lstStyle/>
          <a:p>
            <a:fld id="{81663A41-24C4-4CD1-A526-C2BF936599AD}" type="datetimeFigureOut">
              <a:rPr lang="sl-SI" smtClean="0"/>
              <a:t>8.5.2019</a:t>
            </a:fld>
            <a:endParaRPr lang="sl-SI" dirty="0"/>
          </a:p>
        </p:txBody>
      </p:sp>
      <p:sp>
        <p:nvSpPr>
          <p:cNvPr id="5" name="Ograda noge 4"/>
          <p:cNvSpPr>
            <a:spLocks noGrp="1"/>
          </p:cNvSpPr>
          <p:nvPr>
            <p:ph type="ftr" sz="quarter" idx="11"/>
          </p:nvPr>
        </p:nvSpPr>
        <p:spPr/>
        <p:txBody>
          <a:bodyPr/>
          <a:lstStyle/>
          <a:p>
            <a:endParaRPr lang="sl-SI" dirty="0"/>
          </a:p>
        </p:txBody>
      </p:sp>
      <p:sp>
        <p:nvSpPr>
          <p:cNvPr id="6" name="Ograda številke diapozitiva 5"/>
          <p:cNvSpPr>
            <a:spLocks noGrp="1"/>
          </p:cNvSpPr>
          <p:nvPr>
            <p:ph type="sldNum" sz="quarter" idx="12"/>
          </p:nvPr>
        </p:nvSpPr>
        <p:spPr/>
        <p:txBody>
          <a:bodyPr/>
          <a:lstStyle/>
          <a:p>
            <a:fld id="{440BB5E9-2F7D-4ACA-8F00-90119E7CD8D1}" type="slidenum">
              <a:rPr lang="sl-SI" smtClean="0"/>
              <a:t>‹#›</a:t>
            </a:fld>
            <a:endParaRPr lang="sl-SI" dirty="0"/>
          </a:p>
        </p:txBody>
      </p:sp>
    </p:spTree>
    <p:extLst>
      <p:ext uri="{BB962C8B-B14F-4D97-AF65-F5344CB8AC3E}">
        <p14:creationId xmlns:p14="http://schemas.microsoft.com/office/powerpoint/2010/main" val="25317507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atin typeface="Arial Narrow" panose="020B0606020202030204" pitchFamily="34" charset="0"/>
              </a:defRPr>
            </a:lvl1pPr>
          </a:lstStyle>
          <a:p>
            <a:r>
              <a:rPr lang="sl-SI" noProof="0" smtClean="0"/>
              <a:t>Uredite slog naslova matrice</a:t>
            </a:r>
            <a:endParaRPr lang="en-US" noProof="0" dirty="0"/>
          </a:p>
        </p:txBody>
      </p:sp>
      <p:sp>
        <p:nvSpPr>
          <p:cNvPr id="3" name="Ograda navpičnega besedila 2"/>
          <p:cNvSpPr>
            <a:spLocks noGrp="1"/>
          </p:cNvSpPr>
          <p:nvPr>
            <p:ph type="body" orient="vert" idx="1"/>
          </p:nvPr>
        </p:nvSpPr>
        <p:spPr/>
        <p:txBody>
          <a:bodyPr vert="eaVert"/>
          <a:lstStyle/>
          <a:p>
            <a:pPr lvl="0"/>
            <a:r>
              <a:rPr lang="sl-SI" noProof="0" smtClean="0"/>
              <a:t>Uredite sloge besedila matrice</a:t>
            </a:r>
          </a:p>
          <a:p>
            <a:pPr lvl="1"/>
            <a:r>
              <a:rPr lang="sl-SI" noProof="0" smtClean="0"/>
              <a:t>Druga raven</a:t>
            </a:r>
          </a:p>
          <a:p>
            <a:pPr lvl="2"/>
            <a:r>
              <a:rPr lang="sl-SI" noProof="0" smtClean="0"/>
              <a:t>Tretja raven</a:t>
            </a:r>
          </a:p>
          <a:p>
            <a:pPr lvl="3"/>
            <a:r>
              <a:rPr lang="sl-SI" noProof="0" smtClean="0"/>
              <a:t>Četrta raven</a:t>
            </a:r>
          </a:p>
          <a:p>
            <a:pPr lvl="4"/>
            <a:r>
              <a:rPr lang="sl-SI" noProof="0" smtClean="0"/>
              <a:t>Peta raven</a:t>
            </a:r>
            <a:endParaRPr lang="en-US" noProof="0" dirty="0"/>
          </a:p>
        </p:txBody>
      </p:sp>
      <p:sp>
        <p:nvSpPr>
          <p:cNvPr id="4" name="Ograda datuma 3"/>
          <p:cNvSpPr>
            <a:spLocks noGrp="1"/>
          </p:cNvSpPr>
          <p:nvPr>
            <p:ph type="dt" sz="half" idx="10"/>
          </p:nvPr>
        </p:nvSpPr>
        <p:spPr/>
        <p:txBody>
          <a:bodyPr/>
          <a:lstStyle/>
          <a:p>
            <a:fld id="{81663A41-24C4-4CD1-A526-C2BF936599AD}" type="datetimeFigureOut">
              <a:rPr lang="sl-SI" smtClean="0"/>
              <a:t>8.5.2019</a:t>
            </a:fld>
            <a:endParaRPr lang="sl-SI" dirty="0"/>
          </a:p>
        </p:txBody>
      </p:sp>
      <p:sp>
        <p:nvSpPr>
          <p:cNvPr id="5" name="Ograda noge 4"/>
          <p:cNvSpPr>
            <a:spLocks noGrp="1"/>
          </p:cNvSpPr>
          <p:nvPr>
            <p:ph type="ftr" sz="quarter" idx="11"/>
          </p:nvPr>
        </p:nvSpPr>
        <p:spPr/>
        <p:txBody>
          <a:bodyPr/>
          <a:lstStyle/>
          <a:p>
            <a:endParaRPr lang="sl-SI" dirty="0"/>
          </a:p>
        </p:txBody>
      </p:sp>
      <p:sp>
        <p:nvSpPr>
          <p:cNvPr id="6" name="Ograda številke diapozitiva 5"/>
          <p:cNvSpPr>
            <a:spLocks noGrp="1"/>
          </p:cNvSpPr>
          <p:nvPr>
            <p:ph type="sldNum" sz="quarter" idx="12"/>
          </p:nvPr>
        </p:nvSpPr>
        <p:spPr/>
        <p:txBody>
          <a:bodyPr/>
          <a:lstStyle/>
          <a:p>
            <a:fld id="{440BB5E9-2F7D-4ACA-8F00-90119E7CD8D1}" type="slidenum">
              <a:rPr lang="sl-SI" smtClean="0"/>
              <a:t>‹#›</a:t>
            </a:fld>
            <a:endParaRPr lang="sl-SI" dirty="0"/>
          </a:p>
        </p:txBody>
      </p:sp>
    </p:spTree>
    <p:extLst>
      <p:ext uri="{BB962C8B-B14F-4D97-AF65-F5344CB8AC3E}">
        <p14:creationId xmlns:p14="http://schemas.microsoft.com/office/powerpoint/2010/main" val="104431722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1268760"/>
            <a:ext cx="2057400" cy="4857403"/>
          </a:xfrm>
        </p:spPr>
        <p:txBody>
          <a:bodyPr vert="eaVert"/>
          <a:lstStyle/>
          <a:p>
            <a:r>
              <a:rPr lang="sl-SI" smtClean="0"/>
              <a:t>Uredite slog naslova matrice</a:t>
            </a:r>
            <a:endParaRPr lang="sl-SI" dirty="0"/>
          </a:p>
        </p:txBody>
      </p:sp>
      <p:sp>
        <p:nvSpPr>
          <p:cNvPr id="3" name="Ograda navpičnega besedila 2"/>
          <p:cNvSpPr>
            <a:spLocks noGrp="1"/>
          </p:cNvSpPr>
          <p:nvPr>
            <p:ph type="body" orient="vert" idx="1"/>
          </p:nvPr>
        </p:nvSpPr>
        <p:spPr>
          <a:xfrm>
            <a:off x="457200" y="1268760"/>
            <a:ext cx="6019800" cy="4857403"/>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dirty="0"/>
          </a:p>
        </p:txBody>
      </p:sp>
      <p:sp>
        <p:nvSpPr>
          <p:cNvPr id="4" name="Ograda datuma 3"/>
          <p:cNvSpPr>
            <a:spLocks noGrp="1"/>
          </p:cNvSpPr>
          <p:nvPr>
            <p:ph type="dt" sz="half" idx="10"/>
          </p:nvPr>
        </p:nvSpPr>
        <p:spPr/>
        <p:txBody>
          <a:bodyPr/>
          <a:lstStyle/>
          <a:p>
            <a:fld id="{81663A41-24C4-4CD1-A526-C2BF936599AD}" type="datetimeFigureOut">
              <a:rPr lang="sl-SI" smtClean="0"/>
              <a:t>8.5.2019</a:t>
            </a:fld>
            <a:endParaRPr lang="sl-SI" dirty="0"/>
          </a:p>
        </p:txBody>
      </p:sp>
      <p:sp>
        <p:nvSpPr>
          <p:cNvPr id="5" name="Ograda noge 4"/>
          <p:cNvSpPr>
            <a:spLocks noGrp="1"/>
          </p:cNvSpPr>
          <p:nvPr>
            <p:ph type="ftr" sz="quarter" idx="11"/>
          </p:nvPr>
        </p:nvSpPr>
        <p:spPr/>
        <p:txBody>
          <a:bodyPr/>
          <a:lstStyle/>
          <a:p>
            <a:endParaRPr lang="sl-SI" dirty="0"/>
          </a:p>
        </p:txBody>
      </p:sp>
      <p:sp>
        <p:nvSpPr>
          <p:cNvPr id="6" name="Ograda številke diapozitiva 5"/>
          <p:cNvSpPr>
            <a:spLocks noGrp="1"/>
          </p:cNvSpPr>
          <p:nvPr>
            <p:ph type="sldNum" sz="quarter" idx="12"/>
          </p:nvPr>
        </p:nvSpPr>
        <p:spPr/>
        <p:txBody>
          <a:bodyPr/>
          <a:lstStyle/>
          <a:p>
            <a:fld id="{440BB5E9-2F7D-4ACA-8F00-90119E7CD8D1}" type="slidenum">
              <a:rPr lang="sl-SI" smtClean="0"/>
              <a:t>‹#›</a:t>
            </a:fld>
            <a:endParaRPr lang="sl-SI" dirty="0"/>
          </a:p>
        </p:txBody>
      </p:sp>
    </p:spTree>
    <p:extLst>
      <p:ext uri="{BB962C8B-B14F-4D97-AF65-F5344CB8AC3E}">
        <p14:creationId xmlns:p14="http://schemas.microsoft.com/office/powerpoint/2010/main" val="2170629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atin typeface="Arial Narrow" panose="020B0606020202030204" pitchFamily="34" charset="0"/>
              </a:defRPr>
            </a:lvl1pPr>
          </a:lstStyle>
          <a:p>
            <a:r>
              <a:rPr lang="sl-SI" noProof="0" smtClean="0"/>
              <a:t>Uredite slog naslova matrice</a:t>
            </a:r>
            <a:endParaRPr lang="en-US" noProof="0" dirty="0"/>
          </a:p>
        </p:txBody>
      </p:sp>
      <p:sp>
        <p:nvSpPr>
          <p:cNvPr id="3" name="Ograda vsebine 2"/>
          <p:cNvSpPr>
            <a:spLocks noGrp="1"/>
          </p:cNvSpPr>
          <p:nvPr>
            <p:ph idx="1"/>
          </p:nvPr>
        </p:nvSpPr>
        <p:spPr/>
        <p:txBody>
          <a:bodyPr/>
          <a:lstStyle/>
          <a:p>
            <a:pPr lvl="0"/>
            <a:r>
              <a:rPr lang="sl-SI" noProof="0" smtClean="0"/>
              <a:t>Uredite sloge besedila matrice</a:t>
            </a:r>
          </a:p>
          <a:p>
            <a:pPr lvl="1"/>
            <a:r>
              <a:rPr lang="sl-SI" noProof="0" smtClean="0"/>
              <a:t>Druga raven</a:t>
            </a:r>
          </a:p>
          <a:p>
            <a:pPr lvl="2"/>
            <a:r>
              <a:rPr lang="sl-SI" noProof="0" smtClean="0"/>
              <a:t>Tretja raven</a:t>
            </a:r>
          </a:p>
          <a:p>
            <a:pPr lvl="3"/>
            <a:r>
              <a:rPr lang="sl-SI" noProof="0" smtClean="0"/>
              <a:t>Četrta raven</a:t>
            </a:r>
          </a:p>
          <a:p>
            <a:pPr lvl="4"/>
            <a:r>
              <a:rPr lang="sl-SI" noProof="0" smtClean="0"/>
              <a:t>Peta raven</a:t>
            </a:r>
            <a:endParaRPr lang="en-US" noProof="0" dirty="0"/>
          </a:p>
        </p:txBody>
      </p:sp>
      <p:sp>
        <p:nvSpPr>
          <p:cNvPr id="4" name="Ograda datuma 3"/>
          <p:cNvSpPr>
            <a:spLocks noGrp="1"/>
          </p:cNvSpPr>
          <p:nvPr>
            <p:ph type="dt" sz="half" idx="10"/>
          </p:nvPr>
        </p:nvSpPr>
        <p:spPr/>
        <p:txBody>
          <a:bodyPr/>
          <a:lstStyle/>
          <a:p>
            <a:fld id="{81663A41-24C4-4CD1-A526-C2BF936599AD}" type="datetimeFigureOut">
              <a:rPr lang="sl-SI" smtClean="0"/>
              <a:t>8.5.2019</a:t>
            </a:fld>
            <a:endParaRPr lang="sl-SI" dirty="0"/>
          </a:p>
        </p:txBody>
      </p:sp>
      <p:sp>
        <p:nvSpPr>
          <p:cNvPr id="5" name="Ograda noge 4"/>
          <p:cNvSpPr>
            <a:spLocks noGrp="1"/>
          </p:cNvSpPr>
          <p:nvPr>
            <p:ph type="ftr" sz="quarter" idx="11"/>
          </p:nvPr>
        </p:nvSpPr>
        <p:spPr/>
        <p:txBody>
          <a:bodyPr/>
          <a:lstStyle/>
          <a:p>
            <a:endParaRPr lang="sl-SI" dirty="0"/>
          </a:p>
        </p:txBody>
      </p:sp>
      <p:sp>
        <p:nvSpPr>
          <p:cNvPr id="6" name="Ograda številke diapozitiva 5"/>
          <p:cNvSpPr>
            <a:spLocks noGrp="1"/>
          </p:cNvSpPr>
          <p:nvPr>
            <p:ph type="sldNum" sz="quarter" idx="12"/>
          </p:nvPr>
        </p:nvSpPr>
        <p:spPr/>
        <p:txBody>
          <a:bodyPr/>
          <a:lstStyle/>
          <a:p>
            <a:fld id="{440BB5E9-2F7D-4ACA-8F00-90119E7CD8D1}" type="slidenum">
              <a:rPr lang="sl-SI" smtClean="0"/>
              <a:t>‹#›</a:t>
            </a:fld>
            <a:endParaRPr lang="sl-SI" dirty="0"/>
          </a:p>
        </p:txBody>
      </p:sp>
    </p:spTree>
    <p:extLst>
      <p:ext uri="{BB962C8B-B14F-4D97-AF65-F5344CB8AC3E}">
        <p14:creationId xmlns:p14="http://schemas.microsoft.com/office/powerpoint/2010/main" val="812384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7" name="Pravokotnik 6"/>
          <p:cNvSpPr/>
          <p:nvPr userDrawn="1"/>
        </p:nvSpPr>
        <p:spPr>
          <a:xfrm>
            <a:off x="3372" y="908720"/>
            <a:ext cx="9140627" cy="594928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p>
        </p:txBody>
      </p:sp>
      <p:sp>
        <p:nvSpPr>
          <p:cNvPr id="2" name="Naslov 1"/>
          <p:cNvSpPr>
            <a:spLocks noGrp="1"/>
          </p:cNvSpPr>
          <p:nvPr>
            <p:ph type="title" hasCustomPrompt="1"/>
          </p:nvPr>
        </p:nvSpPr>
        <p:spPr>
          <a:xfrm>
            <a:off x="722313" y="4406900"/>
            <a:ext cx="7772400" cy="1362075"/>
          </a:xfrm>
        </p:spPr>
        <p:txBody>
          <a:bodyPr anchor="t"/>
          <a:lstStyle>
            <a:lvl1pPr algn="l">
              <a:defRPr sz="4000" b="1" cap="all">
                <a:latin typeface="Arial Narrow" panose="020B0606020202030204" pitchFamily="34" charset="0"/>
              </a:defRPr>
            </a:lvl1pPr>
          </a:lstStyle>
          <a:p>
            <a:r>
              <a:rPr lang="en-US" noProof="0" dirty="0" err="1" smtClean="0"/>
              <a:t>Naslov</a:t>
            </a:r>
            <a:r>
              <a:rPr lang="en-US" noProof="0" dirty="0" smtClean="0"/>
              <a:t> </a:t>
            </a:r>
            <a:r>
              <a:rPr lang="en-US" noProof="0" dirty="0" err="1" smtClean="0"/>
              <a:t>predavanja</a:t>
            </a:r>
            <a:endParaRPr lang="en-US" noProof="0" dirty="0"/>
          </a:p>
        </p:txBody>
      </p:sp>
      <p:sp>
        <p:nvSpPr>
          <p:cNvPr id="3" name="Ograda besedila 2"/>
          <p:cNvSpPr>
            <a:spLocks noGrp="1"/>
          </p:cNvSpPr>
          <p:nvPr>
            <p:ph type="body" idx="1" hasCustomPrompt="1"/>
          </p:nvPr>
        </p:nvSpPr>
        <p:spPr>
          <a:xfrm>
            <a:off x="722313" y="2906713"/>
            <a:ext cx="7772400" cy="1500187"/>
          </a:xfrm>
        </p:spPr>
        <p:txBody>
          <a:bodyPr anchor="b"/>
          <a:lstStyle>
            <a:lvl1pPr marL="0" indent="0">
              <a:buNone/>
              <a:defRPr sz="2000">
                <a:solidFill>
                  <a:schemeClr val="tx1">
                    <a:lumMod val="50000"/>
                    <a:lumOff val="50000"/>
                  </a:schemeClr>
                </a:solidFill>
                <a:latin typeface="Arial Narrow" panose="020B0606020202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0" dirty="0" err="1" smtClean="0"/>
              <a:t>Komisija</a:t>
            </a:r>
            <a:r>
              <a:rPr lang="en-US" noProof="0" dirty="0" smtClean="0"/>
              <a:t> </a:t>
            </a:r>
            <a:r>
              <a:rPr lang="en-US" noProof="0" dirty="0" err="1" smtClean="0"/>
              <a:t>za</a:t>
            </a:r>
            <a:r>
              <a:rPr lang="en-US" noProof="0" dirty="0" smtClean="0"/>
              <a:t> </a:t>
            </a:r>
            <a:r>
              <a:rPr lang="en-US" noProof="0" dirty="0" err="1" smtClean="0"/>
              <a:t>preprečevanje</a:t>
            </a:r>
            <a:r>
              <a:rPr lang="en-US" noProof="0" dirty="0" smtClean="0"/>
              <a:t> </a:t>
            </a:r>
            <a:r>
              <a:rPr lang="en-US" noProof="0" dirty="0" err="1" smtClean="0"/>
              <a:t>korupcije</a:t>
            </a:r>
            <a:endParaRPr lang="en-US" noProof="0" dirty="0" smtClean="0"/>
          </a:p>
        </p:txBody>
      </p:sp>
      <p:sp>
        <p:nvSpPr>
          <p:cNvPr id="4" name="Ograda datuma 3"/>
          <p:cNvSpPr>
            <a:spLocks noGrp="1"/>
          </p:cNvSpPr>
          <p:nvPr>
            <p:ph type="dt" sz="half" idx="10"/>
          </p:nvPr>
        </p:nvSpPr>
        <p:spPr/>
        <p:txBody>
          <a:bodyPr/>
          <a:lstStyle>
            <a:lvl1pPr>
              <a:defRPr>
                <a:solidFill>
                  <a:schemeClr val="tx1">
                    <a:lumMod val="50000"/>
                    <a:lumOff val="50000"/>
                  </a:schemeClr>
                </a:solidFill>
              </a:defRPr>
            </a:lvl1pPr>
          </a:lstStyle>
          <a:p>
            <a:fld id="{81663A41-24C4-4CD1-A526-C2BF936599AD}" type="datetimeFigureOut">
              <a:rPr lang="sl-SI" smtClean="0"/>
              <a:pPr/>
              <a:t>8.5.2019</a:t>
            </a:fld>
            <a:endParaRPr lang="sl-SI" dirty="0"/>
          </a:p>
        </p:txBody>
      </p:sp>
      <p:sp>
        <p:nvSpPr>
          <p:cNvPr id="5" name="Ograda noge 4"/>
          <p:cNvSpPr>
            <a:spLocks noGrp="1"/>
          </p:cNvSpPr>
          <p:nvPr>
            <p:ph type="ftr" sz="quarter" idx="11"/>
          </p:nvPr>
        </p:nvSpPr>
        <p:spPr/>
        <p:txBody>
          <a:bodyPr/>
          <a:lstStyle>
            <a:lvl1pPr>
              <a:defRPr>
                <a:solidFill>
                  <a:schemeClr val="tx1">
                    <a:lumMod val="50000"/>
                    <a:lumOff val="50000"/>
                  </a:schemeClr>
                </a:solidFill>
              </a:defRPr>
            </a:lvl1pPr>
          </a:lstStyle>
          <a:p>
            <a:endParaRPr lang="sl-SI" dirty="0"/>
          </a:p>
        </p:txBody>
      </p:sp>
      <p:sp>
        <p:nvSpPr>
          <p:cNvPr id="6" name="Ograda številke diapozitiva 5"/>
          <p:cNvSpPr>
            <a:spLocks noGrp="1"/>
          </p:cNvSpPr>
          <p:nvPr>
            <p:ph type="sldNum" sz="quarter" idx="12"/>
          </p:nvPr>
        </p:nvSpPr>
        <p:spPr/>
        <p:txBody>
          <a:bodyPr/>
          <a:lstStyle>
            <a:lvl1pPr>
              <a:defRPr>
                <a:solidFill>
                  <a:schemeClr val="tx1">
                    <a:lumMod val="50000"/>
                    <a:lumOff val="50000"/>
                  </a:schemeClr>
                </a:solidFill>
              </a:defRPr>
            </a:lvl1pPr>
          </a:lstStyle>
          <a:p>
            <a:fld id="{440BB5E9-2F7D-4ACA-8F00-90119E7CD8D1}" type="slidenum">
              <a:rPr lang="sl-SI" smtClean="0"/>
              <a:pPr/>
              <a:t>‹#›</a:t>
            </a:fld>
            <a:endParaRPr lang="sl-SI" dirty="0"/>
          </a:p>
        </p:txBody>
      </p:sp>
    </p:spTree>
    <p:extLst>
      <p:ext uri="{BB962C8B-B14F-4D97-AF65-F5344CB8AC3E}">
        <p14:creationId xmlns:p14="http://schemas.microsoft.com/office/powerpoint/2010/main" val="160723273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baseline="0">
                <a:latin typeface="Arial Narrow" panose="020B0606020202030204" pitchFamily="34" charset="0"/>
              </a:defRPr>
            </a:lvl1pPr>
          </a:lstStyle>
          <a:p>
            <a:r>
              <a:rPr lang="sl-SI" noProof="0" smtClean="0"/>
              <a:t>Uredite slog naslova matrice</a:t>
            </a:r>
            <a:endParaRPr lang="en-US" noProof="0" dirty="0"/>
          </a:p>
        </p:txBody>
      </p:sp>
      <p:sp>
        <p:nvSpPr>
          <p:cNvPr id="3" name="Ograda vsebine 2"/>
          <p:cNvSpPr>
            <a:spLocks noGrp="1"/>
          </p:cNvSpPr>
          <p:nvPr>
            <p:ph sz="half" idx="1"/>
          </p:nvPr>
        </p:nvSpPr>
        <p:spPr>
          <a:xfrm>
            <a:off x="457200" y="2708920"/>
            <a:ext cx="4038600" cy="34172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noProof="0" smtClean="0"/>
              <a:t>Uredite sloge besedila matrice</a:t>
            </a:r>
          </a:p>
          <a:p>
            <a:pPr lvl="1"/>
            <a:r>
              <a:rPr lang="sl-SI" noProof="0" smtClean="0"/>
              <a:t>Druga raven</a:t>
            </a:r>
          </a:p>
          <a:p>
            <a:pPr lvl="2"/>
            <a:r>
              <a:rPr lang="sl-SI" noProof="0" smtClean="0"/>
              <a:t>Tretja raven</a:t>
            </a:r>
          </a:p>
          <a:p>
            <a:pPr lvl="3"/>
            <a:r>
              <a:rPr lang="sl-SI" noProof="0" smtClean="0"/>
              <a:t>Četrta raven</a:t>
            </a:r>
          </a:p>
          <a:p>
            <a:pPr lvl="4"/>
            <a:r>
              <a:rPr lang="sl-SI" noProof="0" smtClean="0"/>
              <a:t>Peta raven</a:t>
            </a:r>
            <a:endParaRPr lang="en-US" noProof="0" dirty="0"/>
          </a:p>
        </p:txBody>
      </p:sp>
      <p:sp>
        <p:nvSpPr>
          <p:cNvPr id="4" name="Ograda vsebine 3"/>
          <p:cNvSpPr>
            <a:spLocks noGrp="1"/>
          </p:cNvSpPr>
          <p:nvPr>
            <p:ph sz="half" idx="2"/>
          </p:nvPr>
        </p:nvSpPr>
        <p:spPr>
          <a:xfrm>
            <a:off x="4648200" y="2708920"/>
            <a:ext cx="4038600" cy="34172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noProof="0" smtClean="0"/>
              <a:t>Uredite sloge besedila matrice</a:t>
            </a:r>
          </a:p>
          <a:p>
            <a:pPr lvl="1"/>
            <a:r>
              <a:rPr lang="sl-SI" noProof="0" smtClean="0"/>
              <a:t>Druga raven</a:t>
            </a:r>
          </a:p>
          <a:p>
            <a:pPr lvl="2"/>
            <a:r>
              <a:rPr lang="sl-SI" noProof="0" smtClean="0"/>
              <a:t>Tretja raven</a:t>
            </a:r>
          </a:p>
          <a:p>
            <a:pPr lvl="3"/>
            <a:r>
              <a:rPr lang="sl-SI" noProof="0" smtClean="0"/>
              <a:t>Četrta raven</a:t>
            </a:r>
          </a:p>
          <a:p>
            <a:pPr lvl="4"/>
            <a:r>
              <a:rPr lang="sl-SI" noProof="0" smtClean="0"/>
              <a:t>Peta raven</a:t>
            </a:r>
            <a:endParaRPr lang="en-US" noProof="0" dirty="0"/>
          </a:p>
        </p:txBody>
      </p:sp>
      <p:sp>
        <p:nvSpPr>
          <p:cNvPr id="5" name="Ograda datuma 4"/>
          <p:cNvSpPr>
            <a:spLocks noGrp="1"/>
          </p:cNvSpPr>
          <p:nvPr>
            <p:ph type="dt" sz="half" idx="10"/>
          </p:nvPr>
        </p:nvSpPr>
        <p:spPr/>
        <p:txBody>
          <a:bodyPr/>
          <a:lstStyle/>
          <a:p>
            <a:fld id="{81663A41-24C4-4CD1-A526-C2BF936599AD}" type="datetimeFigureOut">
              <a:rPr lang="sl-SI" smtClean="0"/>
              <a:t>8.5.2019</a:t>
            </a:fld>
            <a:endParaRPr lang="sl-SI" dirty="0"/>
          </a:p>
        </p:txBody>
      </p:sp>
      <p:sp>
        <p:nvSpPr>
          <p:cNvPr id="6" name="Ograda noge 5"/>
          <p:cNvSpPr>
            <a:spLocks noGrp="1"/>
          </p:cNvSpPr>
          <p:nvPr>
            <p:ph type="ftr" sz="quarter" idx="11"/>
          </p:nvPr>
        </p:nvSpPr>
        <p:spPr/>
        <p:txBody>
          <a:bodyPr/>
          <a:lstStyle/>
          <a:p>
            <a:endParaRPr lang="sl-SI" dirty="0"/>
          </a:p>
        </p:txBody>
      </p:sp>
      <p:sp>
        <p:nvSpPr>
          <p:cNvPr id="7" name="Ograda številke diapozitiva 6"/>
          <p:cNvSpPr>
            <a:spLocks noGrp="1"/>
          </p:cNvSpPr>
          <p:nvPr>
            <p:ph type="sldNum" sz="quarter" idx="12"/>
          </p:nvPr>
        </p:nvSpPr>
        <p:spPr/>
        <p:txBody>
          <a:bodyPr/>
          <a:lstStyle/>
          <a:p>
            <a:fld id="{440BB5E9-2F7D-4ACA-8F00-90119E7CD8D1}" type="slidenum">
              <a:rPr lang="sl-SI" smtClean="0"/>
              <a:t>‹#›</a:t>
            </a:fld>
            <a:endParaRPr lang="sl-SI" dirty="0"/>
          </a:p>
        </p:txBody>
      </p:sp>
    </p:spTree>
    <p:extLst>
      <p:ext uri="{BB962C8B-B14F-4D97-AF65-F5344CB8AC3E}">
        <p14:creationId xmlns:p14="http://schemas.microsoft.com/office/powerpoint/2010/main" val="18515034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noProof="0" smtClean="0"/>
              <a:t>Uredite slog naslova matrice</a:t>
            </a:r>
            <a:endParaRPr lang="en-US" noProof="0" dirty="0"/>
          </a:p>
        </p:txBody>
      </p:sp>
      <p:sp>
        <p:nvSpPr>
          <p:cNvPr id="3" name="Ograda besedila 2"/>
          <p:cNvSpPr>
            <a:spLocks noGrp="1"/>
          </p:cNvSpPr>
          <p:nvPr>
            <p:ph type="body" idx="1"/>
          </p:nvPr>
        </p:nvSpPr>
        <p:spPr>
          <a:xfrm>
            <a:off x="457200" y="278923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noProof="0" smtClean="0"/>
              <a:t>Uredite sloge besedila matrice</a:t>
            </a:r>
          </a:p>
        </p:txBody>
      </p:sp>
      <p:sp>
        <p:nvSpPr>
          <p:cNvPr id="4" name="Ograda vsebine 3"/>
          <p:cNvSpPr>
            <a:spLocks noGrp="1"/>
          </p:cNvSpPr>
          <p:nvPr>
            <p:ph sz="half" idx="2"/>
          </p:nvPr>
        </p:nvSpPr>
        <p:spPr>
          <a:xfrm>
            <a:off x="457200" y="3429001"/>
            <a:ext cx="4040188" cy="26971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noProof="0" smtClean="0"/>
              <a:t>Uredite sloge besedila matrice</a:t>
            </a:r>
          </a:p>
          <a:p>
            <a:pPr lvl="1"/>
            <a:r>
              <a:rPr lang="sl-SI" noProof="0" smtClean="0"/>
              <a:t>Druga raven</a:t>
            </a:r>
          </a:p>
          <a:p>
            <a:pPr lvl="2"/>
            <a:r>
              <a:rPr lang="sl-SI" noProof="0" smtClean="0"/>
              <a:t>Tretja raven</a:t>
            </a:r>
          </a:p>
          <a:p>
            <a:pPr lvl="3"/>
            <a:r>
              <a:rPr lang="sl-SI" noProof="0" smtClean="0"/>
              <a:t>Četrta raven</a:t>
            </a:r>
          </a:p>
          <a:p>
            <a:pPr lvl="4"/>
            <a:r>
              <a:rPr lang="sl-SI" noProof="0" smtClean="0"/>
              <a:t>Peta raven</a:t>
            </a:r>
            <a:endParaRPr lang="en-US" noProof="0" dirty="0"/>
          </a:p>
        </p:txBody>
      </p:sp>
      <p:sp>
        <p:nvSpPr>
          <p:cNvPr id="5" name="Ograda besedila 4"/>
          <p:cNvSpPr>
            <a:spLocks noGrp="1"/>
          </p:cNvSpPr>
          <p:nvPr>
            <p:ph type="body" sz="quarter" idx="3"/>
          </p:nvPr>
        </p:nvSpPr>
        <p:spPr>
          <a:xfrm>
            <a:off x="4645025" y="278923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noProof="0" smtClean="0"/>
              <a:t>Uredite sloge besedila matrice</a:t>
            </a:r>
          </a:p>
        </p:txBody>
      </p:sp>
      <p:sp>
        <p:nvSpPr>
          <p:cNvPr id="6" name="Ograda vsebine 5"/>
          <p:cNvSpPr>
            <a:spLocks noGrp="1"/>
          </p:cNvSpPr>
          <p:nvPr>
            <p:ph sz="quarter" idx="4"/>
          </p:nvPr>
        </p:nvSpPr>
        <p:spPr>
          <a:xfrm>
            <a:off x="4645025" y="3429001"/>
            <a:ext cx="4041775" cy="26971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noProof="0" smtClean="0"/>
              <a:t>Uredite sloge besedila matrice</a:t>
            </a:r>
          </a:p>
          <a:p>
            <a:pPr lvl="1"/>
            <a:r>
              <a:rPr lang="sl-SI" noProof="0" smtClean="0"/>
              <a:t>Druga raven</a:t>
            </a:r>
          </a:p>
          <a:p>
            <a:pPr lvl="2"/>
            <a:r>
              <a:rPr lang="sl-SI" noProof="0" smtClean="0"/>
              <a:t>Tretja raven</a:t>
            </a:r>
          </a:p>
          <a:p>
            <a:pPr lvl="3"/>
            <a:r>
              <a:rPr lang="sl-SI" noProof="0" smtClean="0"/>
              <a:t>Četrta raven</a:t>
            </a:r>
          </a:p>
          <a:p>
            <a:pPr lvl="4"/>
            <a:r>
              <a:rPr lang="sl-SI" noProof="0" smtClean="0"/>
              <a:t>Peta raven</a:t>
            </a:r>
            <a:endParaRPr lang="en-US" noProof="0" dirty="0"/>
          </a:p>
        </p:txBody>
      </p:sp>
      <p:sp>
        <p:nvSpPr>
          <p:cNvPr id="7" name="Ograda datuma 6"/>
          <p:cNvSpPr>
            <a:spLocks noGrp="1"/>
          </p:cNvSpPr>
          <p:nvPr>
            <p:ph type="dt" sz="half" idx="10"/>
          </p:nvPr>
        </p:nvSpPr>
        <p:spPr/>
        <p:txBody>
          <a:bodyPr/>
          <a:lstStyle/>
          <a:p>
            <a:fld id="{81663A41-24C4-4CD1-A526-C2BF936599AD}" type="datetimeFigureOut">
              <a:rPr lang="sl-SI" smtClean="0"/>
              <a:t>8.5.2019</a:t>
            </a:fld>
            <a:endParaRPr lang="sl-SI" dirty="0"/>
          </a:p>
        </p:txBody>
      </p:sp>
      <p:sp>
        <p:nvSpPr>
          <p:cNvPr id="8" name="Ograda noge 7"/>
          <p:cNvSpPr>
            <a:spLocks noGrp="1"/>
          </p:cNvSpPr>
          <p:nvPr>
            <p:ph type="ftr" sz="quarter" idx="11"/>
          </p:nvPr>
        </p:nvSpPr>
        <p:spPr/>
        <p:txBody>
          <a:bodyPr/>
          <a:lstStyle/>
          <a:p>
            <a:endParaRPr lang="sl-SI" dirty="0"/>
          </a:p>
        </p:txBody>
      </p:sp>
      <p:sp>
        <p:nvSpPr>
          <p:cNvPr id="9" name="Ograda številke diapozitiva 8"/>
          <p:cNvSpPr>
            <a:spLocks noGrp="1"/>
          </p:cNvSpPr>
          <p:nvPr>
            <p:ph type="sldNum" sz="quarter" idx="12"/>
          </p:nvPr>
        </p:nvSpPr>
        <p:spPr/>
        <p:txBody>
          <a:bodyPr/>
          <a:lstStyle/>
          <a:p>
            <a:fld id="{440BB5E9-2F7D-4ACA-8F00-90119E7CD8D1}" type="slidenum">
              <a:rPr lang="sl-SI" smtClean="0"/>
              <a:t>‹#›</a:t>
            </a:fld>
            <a:endParaRPr lang="sl-SI" dirty="0"/>
          </a:p>
        </p:txBody>
      </p:sp>
    </p:spTree>
    <p:extLst>
      <p:ext uri="{BB962C8B-B14F-4D97-AF65-F5344CB8AC3E}">
        <p14:creationId xmlns:p14="http://schemas.microsoft.com/office/powerpoint/2010/main" val="260402278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atin typeface="Arial Narrow" panose="020B0606020202030204" pitchFamily="34" charset="0"/>
              </a:defRPr>
            </a:lvl1pPr>
          </a:lstStyle>
          <a:p>
            <a:r>
              <a:rPr lang="sl-SI" noProof="0" smtClean="0"/>
              <a:t>Uredite slog naslova matrice</a:t>
            </a:r>
            <a:endParaRPr lang="en-US" noProof="0" dirty="0"/>
          </a:p>
        </p:txBody>
      </p:sp>
      <p:sp>
        <p:nvSpPr>
          <p:cNvPr id="3" name="Ograda datuma 2"/>
          <p:cNvSpPr>
            <a:spLocks noGrp="1"/>
          </p:cNvSpPr>
          <p:nvPr>
            <p:ph type="dt" sz="half" idx="10"/>
          </p:nvPr>
        </p:nvSpPr>
        <p:spPr/>
        <p:txBody>
          <a:bodyPr/>
          <a:lstStyle/>
          <a:p>
            <a:fld id="{81663A41-24C4-4CD1-A526-C2BF936599AD}" type="datetimeFigureOut">
              <a:rPr lang="sl-SI" smtClean="0"/>
              <a:t>8.5.2019</a:t>
            </a:fld>
            <a:endParaRPr lang="sl-SI" dirty="0"/>
          </a:p>
        </p:txBody>
      </p:sp>
      <p:sp>
        <p:nvSpPr>
          <p:cNvPr id="4" name="Ograda noge 3"/>
          <p:cNvSpPr>
            <a:spLocks noGrp="1"/>
          </p:cNvSpPr>
          <p:nvPr>
            <p:ph type="ftr" sz="quarter" idx="11"/>
          </p:nvPr>
        </p:nvSpPr>
        <p:spPr/>
        <p:txBody>
          <a:bodyPr/>
          <a:lstStyle/>
          <a:p>
            <a:endParaRPr lang="sl-SI" dirty="0"/>
          </a:p>
        </p:txBody>
      </p:sp>
      <p:sp>
        <p:nvSpPr>
          <p:cNvPr id="5" name="Ograda številke diapozitiva 4"/>
          <p:cNvSpPr>
            <a:spLocks noGrp="1"/>
          </p:cNvSpPr>
          <p:nvPr>
            <p:ph type="sldNum" sz="quarter" idx="12"/>
          </p:nvPr>
        </p:nvSpPr>
        <p:spPr/>
        <p:txBody>
          <a:bodyPr/>
          <a:lstStyle/>
          <a:p>
            <a:fld id="{440BB5E9-2F7D-4ACA-8F00-90119E7CD8D1}" type="slidenum">
              <a:rPr lang="sl-SI" smtClean="0"/>
              <a:t>‹#›</a:t>
            </a:fld>
            <a:endParaRPr lang="sl-SI" dirty="0"/>
          </a:p>
        </p:txBody>
      </p:sp>
    </p:spTree>
    <p:extLst>
      <p:ext uri="{BB962C8B-B14F-4D97-AF65-F5344CB8AC3E}">
        <p14:creationId xmlns:p14="http://schemas.microsoft.com/office/powerpoint/2010/main" val="17596948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81663A41-24C4-4CD1-A526-C2BF936599AD}" type="datetimeFigureOut">
              <a:rPr lang="sl-SI" smtClean="0"/>
              <a:t>8.5.2019</a:t>
            </a:fld>
            <a:endParaRPr lang="sl-SI" dirty="0"/>
          </a:p>
        </p:txBody>
      </p:sp>
      <p:sp>
        <p:nvSpPr>
          <p:cNvPr id="3" name="Ograda noge 2"/>
          <p:cNvSpPr>
            <a:spLocks noGrp="1"/>
          </p:cNvSpPr>
          <p:nvPr>
            <p:ph type="ftr" sz="quarter" idx="11"/>
          </p:nvPr>
        </p:nvSpPr>
        <p:spPr/>
        <p:txBody>
          <a:bodyPr/>
          <a:lstStyle/>
          <a:p>
            <a:endParaRPr lang="sl-SI" dirty="0"/>
          </a:p>
        </p:txBody>
      </p:sp>
      <p:sp>
        <p:nvSpPr>
          <p:cNvPr id="4" name="Ograda številke diapozitiva 3"/>
          <p:cNvSpPr>
            <a:spLocks noGrp="1"/>
          </p:cNvSpPr>
          <p:nvPr>
            <p:ph type="sldNum" sz="quarter" idx="12"/>
          </p:nvPr>
        </p:nvSpPr>
        <p:spPr/>
        <p:txBody>
          <a:bodyPr/>
          <a:lstStyle/>
          <a:p>
            <a:fld id="{440BB5E9-2F7D-4ACA-8F00-90119E7CD8D1}" type="slidenum">
              <a:rPr lang="sl-SI" smtClean="0"/>
              <a:t>‹#›</a:t>
            </a:fld>
            <a:endParaRPr lang="sl-SI" dirty="0"/>
          </a:p>
        </p:txBody>
      </p:sp>
    </p:spTree>
    <p:extLst>
      <p:ext uri="{BB962C8B-B14F-4D97-AF65-F5344CB8AC3E}">
        <p14:creationId xmlns:p14="http://schemas.microsoft.com/office/powerpoint/2010/main" val="135684500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67544" y="1268760"/>
            <a:ext cx="3008313" cy="1090042"/>
          </a:xfrm>
        </p:spPr>
        <p:txBody>
          <a:bodyPr anchor="b"/>
          <a:lstStyle>
            <a:lvl1pPr algn="l">
              <a:defRPr sz="2000" b="1"/>
            </a:lvl1pPr>
          </a:lstStyle>
          <a:p>
            <a:r>
              <a:rPr lang="sl-SI" noProof="0" smtClean="0"/>
              <a:t>Uredite slog naslova matrice</a:t>
            </a:r>
            <a:endParaRPr lang="en-US" noProof="0" dirty="0"/>
          </a:p>
        </p:txBody>
      </p:sp>
      <p:sp>
        <p:nvSpPr>
          <p:cNvPr id="3" name="Ograda vsebine 2"/>
          <p:cNvSpPr>
            <a:spLocks noGrp="1"/>
          </p:cNvSpPr>
          <p:nvPr>
            <p:ph idx="1"/>
          </p:nvPr>
        </p:nvSpPr>
        <p:spPr>
          <a:xfrm>
            <a:off x="3575050" y="1268760"/>
            <a:ext cx="5111750" cy="485740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noProof="0" smtClean="0"/>
              <a:t>Uredite sloge besedila matrice</a:t>
            </a:r>
          </a:p>
          <a:p>
            <a:pPr lvl="1"/>
            <a:r>
              <a:rPr lang="sl-SI" noProof="0" smtClean="0"/>
              <a:t>Druga raven</a:t>
            </a:r>
          </a:p>
          <a:p>
            <a:pPr lvl="2"/>
            <a:r>
              <a:rPr lang="sl-SI" noProof="0" smtClean="0"/>
              <a:t>Tretja raven</a:t>
            </a:r>
          </a:p>
          <a:p>
            <a:pPr lvl="3"/>
            <a:r>
              <a:rPr lang="sl-SI" noProof="0" smtClean="0"/>
              <a:t>Četrta raven</a:t>
            </a:r>
          </a:p>
          <a:p>
            <a:pPr lvl="4"/>
            <a:r>
              <a:rPr lang="sl-SI" noProof="0" smtClean="0"/>
              <a:t>Peta raven</a:t>
            </a:r>
            <a:endParaRPr lang="en-US" noProof="0" dirty="0"/>
          </a:p>
        </p:txBody>
      </p:sp>
      <p:sp>
        <p:nvSpPr>
          <p:cNvPr id="4" name="Ograda besedila 3"/>
          <p:cNvSpPr>
            <a:spLocks noGrp="1"/>
          </p:cNvSpPr>
          <p:nvPr>
            <p:ph type="body" sz="half" idx="2"/>
          </p:nvPr>
        </p:nvSpPr>
        <p:spPr>
          <a:xfrm>
            <a:off x="457200" y="2348880"/>
            <a:ext cx="3008313" cy="37772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noProof="0" smtClean="0"/>
              <a:t>Uredite sloge besedila matrice</a:t>
            </a:r>
          </a:p>
        </p:txBody>
      </p:sp>
      <p:sp>
        <p:nvSpPr>
          <p:cNvPr id="5" name="Ograda datuma 4"/>
          <p:cNvSpPr>
            <a:spLocks noGrp="1"/>
          </p:cNvSpPr>
          <p:nvPr>
            <p:ph type="dt" sz="half" idx="10"/>
          </p:nvPr>
        </p:nvSpPr>
        <p:spPr/>
        <p:txBody>
          <a:bodyPr/>
          <a:lstStyle/>
          <a:p>
            <a:fld id="{81663A41-24C4-4CD1-A526-C2BF936599AD}" type="datetimeFigureOut">
              <a:rPr lang="sl-SI" smtClean="0"/>
              <a:t>8.5.2019</a:t>
            </a:fld>
            <a:endParaRPr lang="sl-SI" dirty="0"/>
          </a:p>
        </p:txBody>
      </p:sp>
      <p:sp>
        <p:nvSpPr>
          <p:cNvPr id="6" name="Ograda noge 5"/>
          <p:cNvSpPr>
            <a:spLocks noGrp="1"/>
          </p:cNvSpPr>
          <p:nvPr>
            <p:ph type="ftr" sz="quarter" idx="11"/>
          </p:nvPr>
        </p:nvSpPr>
        <p:spPr/>
        <p:txBody>
          <a:bodyPr/>
          <a:lstStyle/>
          <a:p>
            <a:endParaRPr lang="sl-SI" dirty="0"/>
          </a:p>
        </p:txBody>
      </p:sp>
      <p:sp>
        <p:nvSpPr>
          <p:cNvPr id="7" name="Ograda številke diapozitiva 6"/>
          <p:cNvSpPr>
            <a:spLocks noGrp="1"/>
          </p:cNvSpPr>
          <p:nvPr>
            <p:ph type="sldNum" sz="quarter" idx="12"/>
          </p:nvPr>
        </p:nvSpPr>
        <p:spPr/>
        <p:txBody>
          <a:bodyPr/>
          <a:lstStyle/>
          <a:p>
            <a:fld id="{440BB5E9-2F7D-4ACA-8F00-90119E7CD8D1}" type="slidenum">
              <a:rPr lang="sl-SI" smtClean="0"/>
              <a:t>‹#›</a:t>
            </a:fld>
            <a:endParaRPr lang="sl-SI" dirty="0"/>
          </a:p>
        </p:txBody>
      </p:sp>
    </p:spTree>
    <p:extLst>
      <p:ext uri="{BB962C8B-B14F-4D97-AF65-F5344CB8AC3E}">
        <p14:creationId xmlns:p14="http://schemas.microsoft.com/office/powerpoint/2010/main" val="106782869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noProof="0" smtClean="0"/>
              <a:t>Uredite slog naslova matrice</a:t>
            </a:r>
            <a:endParaRPr lang="en-US" noProof="0" dirty="0"/>
          </a:p>
        </p:txBody>
      </p:sp>
      <p:sp>
        <p:nvSpPr>
          <p:cNvPr id="3" name="Ograda slike 2"/>
          <p:cNvSpPr>
            <a:spLocks noGrp="1"/>
          </p:cNvSpPr>
          <p:nvPr>
            <p:ph type="pic" idx="1"/>
          </p:nvPr>
        </p:nvSpPr>
        <p:spPr>
          <a:xfrm>
            <a:off x="1792288" y="1268759"/>
            <a:ext cx="5486400" cy="345881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noProof="0" smtClean="0"/>
              <a:t>Kliknite ikono, če želite dodati sliko</a:t>
            </a:r>
            <a:endParaRPr lang="en-US" noProof="0" dirty="0"/>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noProof="0" smtClean="0"/>
              <a:t>Uredite sloge besedila matrice</a:t>
            </a:r>
          </a:p>
        </p:txBody>
      </p:sp>
      <p:sp>
        <p:nvSpPr>
          <p:cNvPr id="5" name="Ograda datuma 4"/>
          <p:cNvSpPr>
            <a:spLocks noGrp="1"/>
          </p:cNvSpPr>
          <p:nvPr>
            <p:ph type="dt" sz="half" idx="10"/>
          </p:nvPr>
        </p:nvSpPr>
        <p:spPr/>
        <p:txBody>
          <a:bodyPr/>
          <a:lstStyle/>
          <a:p>
            <a:fld id="{81663A41-24C4-4CD1-A526-C2BF936599AD}" type="datetimeFigureOut">
              <a:rPr lang="sl-SI" smtClean="0"/>
              <a:t>8.5.2019</a:t>
            </a:fld>
            <a:endParaRPr lang="sl-SI" dirty="0"/>
          </a:p>
        </p:txBody>
      </p:sp>
      <p:sp>
        <p:nvSpPr>
          <p:cNvPr id="6" name="Ograda noge 5"/>
          <p:cNvSpPr>
            <a:spLocks noGrp="1"/>
          </p:cNvSpPr>
          <p:nvPr>
            <p:ph type="ftr" sz="quarter" idx="11"/>
          </p:nvPr>
        </p:nvSpPr>
        <p:spPr/>
        <p:txBody>
          <a:bodyPr/>
          <a:lstStyle/>
          <a:p>
            <a:endParaRPr lang="sl-SI" dirty="0"/>
          </a:p>
        </p:txBody>
      </p:sp>
      <p:sp>
        <p:nvSpPr>
          <p:cNvPr id="7" name="Ograda številke diapozitiva 6"/>
          <p:cNvSpPr>
            <a:spLocks noGrp="1"/>
          </p:cNvSpPr>
          <p:nvPr>
            <p:ph type="sldNum" sz="quarter" idx="12"/>
          </p:nvPr>
        </p:nvSpPr>
        <p:spPr/>
        <p:txBody>
          <a:bodyPr/>
          <a:lstStyle/>
          <a:p>
            <a:fld id="{440BB5E9-2F7D-4ACA-8F00-90119E7CD8D1}" type="slidenum">
              <a:rPr lang="sl-SI" smtClean="0"/>
              <a:t>‹#›</a:t>
            </a:fld>
            <a:endParaRPr lang="sl-SI" dirty="0"/>
          </a:p>
        </p:txBody>
      </p:sp>
    </p:spTree>
    <p:extLst>
      <p:ext uri="{BB962C8B-B14F-4D97-AF65-F5344CB8AC3E}">
        <p14:creationId xmlns:p14="http://schemas.microsoft.com/office/powerpoint/2010/main" val="3458031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naslova 1"/>
          <p:cNvSpPr>
            <a:spLocks noGrp="1"/>
          </p:cNvSpPr>
          <p:nvPr>
            <p:ph type="title"/>
          </p:nvPr>
        </p:nvSpPr>
        <p:spPr>
          <a:xfrm>
            <a:off x="467544" y="1268760"/>
            <a:ext cx="8229600" cy="1143000"/>
          </a:xfrm>
          <a:prstGeom prst="rect">
            <a:avLst/>
          </a:prstGeom>
        </p:spPr>
        <p:txBody>
          <a:bodyPr vert="horz" lIns="91440" tIns="45720" rIns="91440" bIns="45720" rtlCol="0" anchor="ctr">
            <a:normAutofit/>
          </a:bodyPr>
          <a:lstStyle/>
          <a:p>
            <a:r>
              <a:rPr lang="en-US" noProof="0" dirty="0" err="1" smtClean="0"/>
              <a:t>Uredite</a:t>
            </a:r>
            <a:r>
              <a:rPr lang="en-US" noProof="0" dirty="0" smtClean="0"/>
              <a:t> slog </a:t>
            </a:r>
            <a:r>
              <a:rPr lang="en-US" noProof="0" dirty="0" err="1" smtClean="0"/>
              <a:t>naslova</a:t>
            </a:r>
            <a:r>
              <a:rPr lang="en-US" noProof="0" dirty="0" smtClean="0"/>
              <a:t> </a:t>
            </a:r>
            <a:r>
              <a:rPr lang="en-US" noProof="0" dirty="0" err="1" smtClean="0"/>
              <a:t>matrice</a:t>
            </a:r>
            <a:endParaRPr lang="en-US" noProof="0" dirty="0"/>
          </a:p>
        </p:txBody>
      </p:sp>
      <p:sp>
        <p:nvSpPr>
          <p:cNvPr id="3" name="Ograda besedila 2"/>
          <p:cNvSpPr>
            <a:spLocks noGrp="1"/>
          </p:cNvSpPr>
          <p:nvPr>
            <p:ph type="body" idx="1"/>
          </p:nvPr>
        </p:nvSpPr>
        <p:spPr>
          <a:xfrm>
            <a:off x="457200" y="2780928"/>
            <a:ext cx="8229600" cy="3345235"/>
          </a:xfrm>
          <a:prstGeom prst="rect">
            <a:avLst/>
          </a:prstGeom>
        </p:spPr>
        <p:txBody>
          <a:bodyPr vert="horz" lIns="91440" tIns="45720" rIns="91440" bIns="45720" rtlCol="0">
            <a:normAutofit/>
          </a:bodyPr>
          <a:lstStyle/>
          <a:p>
            <a:pPr lvl="0"/>
            <a:r>
              <a:rPr lang="en-US" noProof="0" dirty="0" err="1" smtClean="0"/>
              <a:t>Uredite</a:t>
            </a:r>
            <a:r>
              <a:rPr lang="en-US" noProof="0" dirty="0" smtClean="0"/>
              <a:t> </a:t>
            </a:r>
            <a:r>
              <a:rPr lang="en-US" noProof="0" dirty="0" err="1" smtClean="0"/>
              <a:t>sloge</a:t>
            </a:r>
            <a:r>
              <a:rPr lang="en-US" noProof="0" dirty="0" smtClean="0"/>
              <a:t> </a:t>
            </a:r>
            <a:r>
              <a:rPr lang="en-US" noProof="0" dirty="0" err="1" smtClean="0"/>
              <a:t>besedila</a:t>
            </a:r>
            <a:r>
              <a:rPr lang="en-US" noProof="0" dirty="0" smtClean="0"/>
              <a:t> </a:t>
            </a:r>
            <a:r>
              <a:rPr lang="en-US" noProof="0" dirty="0" err="1" smtClean="0"/>
              <a:t>matrice</a:t>
            </a:r>
            <a:endParaRPr lang="en-US" noProof="0" dirty="0" smtClean="0"/>
          </a:p>
          <a:p>
            <a:pPr lvl="1"/>
            <a:r>
              <a:rPr lang="en-US" noProof="0" dirty="0" err="1" smtClean="0"/>
              <a:t>Druga</a:t>
            </a:r>
            <a:r>
              <a:rPr lang="en-US" noProof="0" dirty="0" smtClean="0"/>
              <a:t> raven</a:t>
            </a:r>
          </a:p>
          <a:p>
            <a:pPr lvl="2"/>
            <a:r>
              <a:rPr lang="en-US" noProof="0" dirty="0" err="1" smtClean="0"/>
              <a:t>Tretja</a:t>
            </a:r>
            <a:r>
              <a:rPr lang="en-US" noProof="0" dirty="0" smtClean="0"/>
              <a:t> raven</a:t>
            </a:r>
          </a:p>
          <a:p>
            <a:pPr lvl="3"/>
            <a:r>
              <a:rPr lang="en-US" noProof="0" dirty="0" err="1" smtClean="0"/>
              <a:t>Četrta</a:t>
            </a:r>
            <a:r>
              <a:rPr lang="en-US" noProof="0" dirty="0" smtClean="0"/>
              <a:t> raven</a:t>
            </a:r>
          </a:p>
          <a:p>
            <a:pPr lvl="4"/>
            <a:r>
              <a:rPr lang="en-US" noProof="0" dirty="0" err="1" smtClean="0"/>
              <a:t>Peta</a:t>
            </a:r>
            <a:r>
              <a:rPr lang="en-US" noProof="0" dirty="0" smtClean="0"/>
              <a:t> raven</a:t>
            </a:r>
            <a:endParaRPr lang="en-US" noProof="0" dirty="0"/>
          </a:p>
        </p:txBody>
      </p:sp>
      <p:sp>
        <p:nvSpPr>
          <p:cNvPr id="4" name="Ograda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663A41-24C4-4CD1-A526-C2BF936599AD}" type="datetimeFigureOut">
              <a:rPr lang="sl-SI" smtClean="0"/>
              <a:t>8.5.2019</a:t>
            </a:fld>
            <a:endParaRPr lang="sl-SI" dirty="0"/>
          </a:p>
        </p:txBody>
      </p:sp>
      <p:sp>
        <p:nvSpPr>
          <p:cNvPr id="5" name="Ograda no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dirty="0"/>
          </a:p>
        </p:txBody>
      </p:sp>
      <p:sp>
        <p:nvSpPr>
          <p:cNvPr id="6" name="Ograda številke diapoz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0BB5E9-2F7D-4ACA-8F00-90119E7CD8D1}" type="slidenum">
              <a:rPr lang="sl-SI" smtClean="0"/>
              <a:t>‹#›</a:t>
            </a:fld>
            <a:endParaRPr lang="sl-SI" dirty="0"/>
          </a:p>
        </p:txBody>
      </p:sp>
      <p:sp>
        <p:nvSpPr>
          <p:cNvPr id="7" name="Pravokotnik 6"/>
          <p:cNvSpPr/>
          <p:nvPr/>
        </p:nvSpPr>
        <p:spPr>
          <a:xfrm>
            <a:off x="0" y="0"/>
            <a:ext cx="9144000" cy="9087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p>
        </p:txBody>
      </p:sp>
      <p:pic>
        <p:nvPicPr>
          <p:cNvPr id="8" name="Picture 2" descr="C:\Users\mmesnjak\Desktop\g3162.pn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51520" y="284709"/>
            <a:ext cx="4121150" cy="407987"/>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mmesnjak\Desktop\path21653-5-8-7-1-6-3-7-4.png"/>
          <p:cNvPicPr>
            <a:picLocks noChangeAspect="1" noChangeArrowheads="1"/>
          </p:cNvPicPr>
          <p:nvPr/>
        </p:nvPicPr>
        <p:blipFill rotWithShape="1">
          <a:blip r:embed="rId14">
            <a:extLst>
              <a:ext uri="{28A0092B-C50C-407E-A947-70E740481C1C}">
                <a14:useLocalDpi xmlns:a14="http://schemas.microsoft.com/office/drawing/2010/main" val="0"/>
              </a:ext>
            </a:extLst>
          </a:blip>
          <a:srcRect l="60571" t="33983" b="45592"/>
          <a:stretch/>
        </p:blipFill>
        <p:spPr bwMode="auto">
          <a:xfrm>
            <a:off x="0" y="908720"/>
            <a:ext cx="3304928" cy="199094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9461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pPr algn="ctr"/>
            <a:r>
              <a:rPr lang="sl-SI" dirty="0" err="1" smtClean="0"/>
              <a:t>Mechanisms</a:t>
            </a:r>
            <a:r>
              <a:rPr lang="sl-SI" dirty="0" smtClean="0"/>
              <a:t> </a:t>
            </a:r>
            <a:r>
              <a:rPr lang="sl-SI" dirty="0" err="1" smtClean="0"/>
              <a:t>of</a:t>
            </a:r>
            <a:r>
              <a:rPr lang="sl-SI" dirty="0" smtClean="0"/>
              <a:t> </a:t>
            </a:r>
            <a:r>
              <a:rPr lang="sl-SI" dirty="0" err="1" smtClean="0"/>
              <a:t>Preventing</a:t>
            </a:r>
            <a:r>
              <a:rPr lang="sl-SI" dirty="0" smtClean="0"/>
              <a:t> </a:t>
            </a:r>
            <a:r>
              <a:rPr lang="sl-SI" dirty="0" err="1" smtClean="0"/>
              <a:t>Retaliation</a:t>
            </a:r>
            <a:r>
              <a:rPr lang="sl-SI" dirty="0" smtClean="0"/>
              <a:t> </a:t>
            </a:r>
            <a:r>
              <a:rPr lang="sl-SI" dirty="0" err="1" smtClean="0"/>
              <a:t>against</a:t>
            </a:r>
            <a:r>
              <a:rPr lang="sl-SI" dirty="0" smtClean="0"/>
              <a:t> </a:t>
            </a:r>
            <a:r>
              <a:rPr lang="sl-SI" dirty="0" err="1" smtClean="0"/>
              <a:t>Whistleblowers</a:t>
            </a:r>
            <a:endParaRPr lang="sl-SI" dirty="0"/>
          </a:p>
        </p:txBody>
      </p:sp>
      <p:sp>
        <p:nvSpPr>
          <p:cNvPr id="3" name="Podnaslov 2"/>
          <p:cNvSpPr>
            <a:spLocks noGrp="1"/>
          </p:cNvSpPr>
          <p:nvPr>
            <p:ph type="subTitle" idx="1"/>
          </p:nvPr>
        </p:nvSpPr>
        <p:spPr/>
        <p:txBody>
          <a:bodyPr>
            <a:normAutofit/>
          </a:bodyPr>
          <a:lstStyle/>
          <a:p>
            <a:pPr algn="ctr"/>
            <a:endParaRPr lang="sl-SI" sz="2400" dirty="0" smtClean="0"/>
          </a:p>
          <a:p>
            <a:pPr algn="ctr"/>
            <a:endParaRPr lang="sl-SI" dirty="0"/>
          </a:p>
        </p:txBody>
      </p:sp>
    </p:spTree>
    <p:extLst>
      <p:ext uri="{BB962C8B-B14F-4D97-AF65-F5344CB8AC3E}">
        <p14:creationId xmlns:p14="http://schemas.microsoft.com/office/powerpoint/2010/main" val="41204684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grada vsebine 2"/>
          <p:cNvSpPr>
            <a:spLocks noGrp="1"/>
          </p:cNvSpPr>
          <p:nvPr>
            <p:ph idx="1"/>
          </p:nvPr>
        </p:nvSpPr>
        <p:spPr>
          <a:xfrm>
            <a:off x="457200" y="1340768"/>
            <a:ext cx="8229600" cy="5400600"/>
          </a:xfrm>
        </p:spPr>
        <p:txBody>
          <a:bodyPr>
            <a:normAutofit fontScale="70000" lnSpcReduction="20000"/>
          </a:bodyPr>
          <a:lstStyle/>
          <a:p>
            <a:r>
              <a:rPr lang="en-GB" dirty="0"/>
              <a:t>The CPC had to establish:</a:t>
            </a:r>
            <a:endParaRPr lang="sl-SI" dirty="0"/>
          </a:p>
          <a:p>
            <a:pPr marL="0" lvl="0" indent="0">
              <a:buNone/>
            </a:pPr>
            <a:r>
              <a:rPr lang="sl-SI" dirty="0" smtClean="0"/>
              <a:t>- </a:t>
            </a:r>
            <a:r>
              <a:rPr lang="en-GB" dirty="0" smtClean="0"/>
              <a:t>good fait</a:t>
            </a:r>
            <a:r>
              <a:rPr lang="sl-SI" smtClean="0"/>
              <a:t>h;</a:t>
            </a:r>
            <a:r>
              <a:rPr lang="en-GB" smtClean="0"/>
              <a:t> </a:t>
            </a:r>
            <a:endParaRPr lang="sl-SI" dirty="0" smtClean="0"/>
          </a:p>
          <a:p>
            <a:pPr marL="0" lvl="0" indent="0">
              <a:buNone/>
            </a:pPr>
            <a:r>
              <a:rPr lang="sl-SI" dirty="0" smtClean="0"/>
              <a:t>- </a:t>
            </a:r>
            <a:r>
              <a:rPr lang="en-GB" dirty="0" smtClean="0"/>
              <a:t>belief </a:t>
            </a:r>
            <a:r>
              <a:rPr lang="en-GB" dirty="0"/>
              <a:t>that the disclosed information is true;</a:t>
            </a:r>
            <a:endParaRPr lang="sl-SI" dirty="0"/>
          </a:p>
          <a:p>
            <a:pPr marL="0" lvl="0" indent="0">
              <a:buNone/>
            </a:pPr>
            <a:r>
              <a:rPr lang="sl-SI" dirty="0" smtClean="0"/>
              <a:t>- </a:t>
            </a:r>
            <a:r>
              <a:rPr lang="en-GB" dirty="0" smtClean="0"/>
              <a:t>retaliatory </a:t>
            </a:r>
            <a:r>
              <a:rPr lang="en-GB" dirty="0"/>
              <a:t>measures by the employer;</a:t>
            </a:r>
            <a:endParaRPr lang="sl-SI" dirty="0"/>
          </a:p>
          <a:p>
            <a:pPr marL="0" lvl="0" indent="0">
              <a:buNone/>
            </a:pPr>
            <a:r>
              <a:rPr lang="sl-SI" dirty="0" smtClean="0"/>
              <a:t>- </a:t>
            </a:r>
            <a:r>
              <a:rPr lang="en-GB" dirty="0" smtClean="0"/>
              <a:t>causal </a:t>
            </a:r>
            <a:r>
              <a:rPr lang="en-GB" dirty="0"/>
              <a:t>link between the </a:t>
            </a:r>
            <a:r>
              <a:rPr lang="en-GB" dirty="0" err="1"/>
              <a:t>whistleblower’s</a:t>
            </a:r>
            <a:r>
              <a:rPr lang="en-GB" dirty="0"/>
              <a:t> report and retaliation</a:t>
            </a:r>
            <a:r>
              <a:rPr lang="en-GB" dirty="0" smtClean="0"/>
              <a:t>.</a:t>
            </a:r>
            <a:endParaRPr lang="sl-SI" dirty="0" smtClean="0"/>
          </a:p>
          <a:p>
            <a:pPr lvl="0">
              <a:buFontTx/>
              <a:buChar char="-"/>
            </a:pPr>
            <a:endParaRPr lang="sl-SI" dirty="0"/>
          </a:p>
          <a:p>
            <a:r>
              <a:rPr lang="en-GB" dirty="0"/>
              <a:t>The CPC took into consideration:</a:t>
            </a:r>
            <a:endParaRPr lang="sl-SI" dirty="0"/>
          </a:p>
          <a:p>
            <a:pPr marL="0" lvl="0" indent="0">
              <a:buNone/>
            </a:pPr>
            <a:r>
              <a:rPr lang="sl-SI" dirty="0" smtClean="0"/>
              <a:t>- </a:t>
            </a:r>
            <a:r>
              <a:rPr lang="en-GB" dirty="0" smtClean="0"/>
              <a:t>internal </a:t>
            </a:r>
            <a:r>
              <a:rPr lang="en-GB" dirty="0"/>
              <a:t>report (supervisory board);</a:t>
            </a:r>
            <a:endParaRPr lang="sl-SI" dirty="0"/>
          </a:p>
          <a:p>
            <a:pPr marL="0" lvl="0" indent="0">
              <a:buNone/>
            </a:pPr>
            <a:r>
              <a:rPr lang="sl-SI" dirty="0" smtClean="0"/>
              <a:t>- </a:t>
            </a:r>
            <a:r>
              <a:rPr lang="en-GB" dirty="0" smtClean="0"/>
              <a:t>external </a:t>
            </a:r>
            <a:r>
              <a:rPr lang="en-GB" dirty="0"/>
              <a:t>report (National Review Commission);</a:t>
            </a:r>
            <a:endParaRPr lang="sl-SI" dirty="0"/>
          </a:p>
          <a:p>
            <a:pPr marL="0" lvl="0" indent="0">
              <a:buNone/>
            </a:pPr>
            <a:r>
              <a:rPr lang="sl-SI" dirty="0" smtClean="0"/>
              <a:t>- </a:t>
            </a:r>
            <a:r>
              <a:rPr lang="en-GB" dirty="0" smtClean="0"/>
              <a:t>veracity </a:t>
            </a:r>
            <a:r>
              <a:rPr lang="en-GB" dirty="0"/>
              <a:t>of information;</a:t>
            </a:r>
            <a:endParaRPr lang="sl-SI" dirty="0"/>
          </a:p>
          <a:p>
            <a:pPr marL="0" lvl="0" indent="0">
              <a:buNone/>
            </a:pPr>
            <a:r>
              <a:rPr lang="sl-SI" dirty="0" smtClean="0"/>
              <a:t>- </a:t>
            </a:r>
            <a:r>
              <a:rPr lang="en-GB" dirty="0" smtClean="0"/>
              <a:t>chronological </a:t>
            </a:r>
            <a:r>
              <a:rPr lang="en-GB" dirty="0"/>
              <a:t>course of events;</a:t>
            </a:r>
            <a:endParaRPr lang="sl-SI" dirty="0"/>
          </a:p>
          <a:p>
            <a:pPr marL="0" lvl="0" indent="0">
              <a:buNone/>
            </a:pPr>
            <a:r>
              <a:rPr lang="sl-SI" dirty="0" smtClean="0"/>
              <a:t>- </a:t>
            </a:r>
            <a:r>
              <a:rPr lang="en-GB" dirty="0" smtClean="0"/>
              <a:t>labour </a:t>
            </a:r>
            <a:r>
              <a:rPr lang="en-GB" dirty="0"/>
              <a:t>inspector</a:t>
            </a:r>
            <a:r>
              <a:rPr lang="en-GB" dirty="0" smtClean="0"/>
              <a:t>.</a:t>
            </a:r>
            <a:endParaRPr lang="sl-SI" dirty="0" smtClean="0"/>
          </a:p>
          <a:p>
            <a:pPr lvl="0">
              <a:buFontTx/>
              <a:buChar char="-"/>
            </a:pPr>
            <a:endParaRPr lang="sl-SI" dirty="0"/>
          </a:p>
          <a:p>
            <a:r>
              <a:rPr lang="en-GB" dirty="0"/>
              <a:t>The court took the CPC’s report on the established causal link into evidence.</a:t>
            </a:r>
            <a:endParaRPr lang="sl-SI" dirty="0"/>
          </a:p>
          <a:p>
            <a:r>
              <a:rPr lang="en-GB" dirty="0"/>
              <a:t>The parties settled out of court.</a:t>
            </a:r>
            <a:endParaRPr lang="sl-SI" dirty="0"/>
          </a:p>
          <a:p>
            <a:endParaRPr lang="sl-SI" dirty="0"/>
          </a:p>
        </p:txBody>
      </p:sp>
    </p:spTree>
    <p:extLst>
      <p:ext uri="{BB962C8B-B14F-4D97-AF65-F5344CB8AC3E}">
        <p14:creationId xmlns:p14="http://schemas.microsoft.com/office/powerpoint/2010/main" val="37906236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grada vsebine 2"/>
          <p:cNvSpPr>
            <a:spLocks noGrp="1"/>
          </p:cNvSpPr>
          <p:nvPr>
            <p:ph idx="1"/>
          </p:nvPr>
        </p:nvSpPr>
        <p:spPr/>
        <p:txBody>
          <a:bodyPr>
            <a:normAutofit/>
          </a:bodyPr>
          <a:lstStyle/>
          <a:p>
            <a:pPr marL="0" indent="0" algn="ctr">
              <a:buNone/>
            </a:pPr>
            <a:r>
              <a:rPr lang="sl-SI" sz="4400" b="1" dirty="0" err="1" smtClean="0"/>
              <a:t>Questions</a:t>
            </a:r>
            <a:endParaRPr lang="sl-SI" sz="4400" b="1" dirty="0"/>
          </a:p>
        </p:txBody>
      </p:sp>
    </p:spTree>
    <p:extLst>
      <p:ext uri="{BB962C8B-B14F-4D97-AF65-F5344CB8AC3E}">
        <p14:creationId xmlns:p14="http://schemas.microsoft.com/office/powerpoint/2010/main" val="2093560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Autofit/>
          </a:bodyPr>
          <a:lstStyle/>
          <a:p>
            <a:pPr marL="0" indent="0"/>
            <a:r>
              <a:rPr lang="sl-SI" sz="2400" b="1" dirty="0" err="1"/>
              <a:t>Integrity</a:t>
            </a:r>
            <a:r>
              <a:rPr lang="sl-SI" sz="2400" b="1" dirty="0"/>
              <a:t> </a:t>
            </a:r>
            <a:r>
              <a:rPr lang="sl-SI" sz="2400" b="1" dirty="0" err="1"/>
              <a:t>and</a:t>
            </a:r>
            <a:r>
              <a:rPr lang="sl-SI" sz="2400" b="1" dirty="0"/>
              <a:t> </a:t>
            </a:r>
            <a:r>
              <a:rPr lang="sl-SI" sz="2400" b="1" dirty="0" err="1"/>
              <a:t>Prevention</a:t>
            </a:r>
            <a:r>
              <a:rPr lang="sl-SI" sz="2400" b="1" dirty="0"/>
              <a:t> </a:t>
            </a:r>
            <a:r>
              <a:rPr lang="sl-SI" sz="2400" b="1" dirty="0" err="1"/>
              <a:t>of</a:t>
            </a:r>
            <a:r>
              <a:rPr lang="sl-SI" sz="2400" b="1" dirty="0"/>
              <a:t> </a:t>
            </a:r>
            <a:r>
              <a:rPr lang="sl-SI" sz="2400" b="1" dirty="0" err="1"/>
              <a:t>Corruption</a:t>
            </a:r>
            <a:r>
              <a:rPr lang="sl-SI" sz="2400" b="1" dirty="0"/>
              <a:t> </a:t>
            </a:r>
            <a:r>
              <a:rPr lang="sl-SI" sz="2400" b="1" dirty="0" err="1"/>
              <a:t>Act</a:t>
            </a:r>
            <a:r>
              <a:rPr lang="sl-SI" sz="2400" b="1" dirty="0"/>
              <a:t> (IPCA)</a:t>
            </a:r>
            <a:br>
              <a:rPr lang="sl-SI" sz="2400" b="1" dirty="0"/>
            </a:br>
            <a:r>
              <a:rPr lang="sl-SI" sz="2400" dirty="0" err="1"/>
              <a:t>Republic</a:t>
            </a:r>
            <a:r>
              <a:rPr lang="sl-SI" sz="2400" dirty="0"/>
              <a:t> </a:t>
            </a:r>
            <a:r>
              <a:rPr lang="sl-SI" sz="2400" dirty="0" err="1"/>
              <a:t>of</a:t>
            </a:r>
            <a:r>
              <a:rPr lang="sl-SI" sz="2400" dirty="0"/>
              <a:t> </a:t>
            </a:r>
            <a:r>
              <a:rPr lang="sl-SI" sz="2400" dirty="0" err="1"/>
              <a:t>Slovenia</a:t>
            </a:r>
            <a:r>
              <a:rPr lang="sl-SI" sz="2400" dirty="0"/>
              <a:t>, 2010</a:t>
            </a:r>
            <a:br>
              <a:rPr lang="sl-SI" sz="2400" dirty="0"/>
            </a:br>
            <a:endParaRPr lang="sl-SI" sz="2400" dirty="0"/>
          </a:p>
        </p:txBody>
      </p:sp>
      <p:sp>
        <p:nvSpPr>
          <p:cNvPr id="3" name="Ograda vsebine 2"/>
          <p:cNvSpPr>
            <a:spLocks noGrp="1"/>
          </p:cNvSpPr>
          <p:nvPr>
            <p:ph idx="1"/>
          </p:nvPr>
        </p:nvSpPr>
        <p:spPr>
          <a:xfrm>
            <a:off x="457200" y="2348880"/>
            <a:ext cx="8229600" cy="3777283"/>
          </a:xfrm>
        </p:spPr>
        <p:txBody>
          <a:bodyPr>
            <a:normAutofit/>
          </a:bodyPr>
          <a:lstStyle/>
          <a:p>
            <a:pPr marL="0" indent="0" algn="ctr">
              <a:buNone/>
            </a:pPr>
            <a:endParaRPr lang="sl-SI" sz="1400" dirty="0"/>
          </a:p>
          <a:p>
            <a:pPr algn="just"/>
            <a:r>
              <a:rPr lang="en-GB" sz="1800" dirty="0" smtClean="0"/>
              <a:t>IPCA doesn’t use the word “</a:t>
            </a:r>
            <a:r>
              <a:rPr lang="en-GB" sz="1800" dirty="0" err="1" smtClean="0"/>
              <a:t>whistleblowers</a:t>
            </a:r>
            <a:r>
              <a:rPr lang="en-GB" sz="1800" dirty="0" smtClean="0"/>
              <a:t>”, but instead uses the term “reporting persons” in line with UNCAC.</a:t>
            </a:r>
          </a:p>
          <a:p>
            <a:pPr algn="just"/>
            <a:r>
              <a:rPr lang="en-GB" sz="1800" dirty="0" smtClean="0"/>
              <a:t>Any person may report instances of corruption in a State body, local community, by a holder of public authority or other legal persons governed by public or private law, for which he believes that it contains elements of corruption.</a:t>
            </a:r>
          </a:p>
          <a:p>
            <a:pPr algn="just"/>
            <a:endParaRPr lang="en-GB" sz="1800" dirty="0" smtClean="0"/>
          </a:p>
          <a:p>
            <a:pPr algn="just"/>
            <a:r>
              <a:rPr lang="en-GB" sz="1800" dirty="0" smtClean="0"/>
              <a:t>Measures of protection:</a:t>
            </a:r>
          </a:p>
          <a:p>
            <a:pPr algn="just">
              <a:buFontTx/>
              <a:buChar char="-"/>
            </a:pPr>
            <a:r>
              <a:rPr lang="en-GB" sz="1800" dirty="0" smtClean="0"/>
              <a:t>measures that protect the identity of the reporting person</a:t>
            </a:r>
          </a:p>
          <a:p>
            <a:pPr algn="just">
              <a:buFontTx/>
              <a:buChar char="-"/>
            </a:pPr>
            <a:r>
              <a:rPr lang="en-GB" sz="1800" dirty="0" smtClean="0"/>
              <a:t>measures that protect the reporting person against retaliation.</a:t>
            </a:r>
            <a:endParaRPr lang="en-GB" sz="1800" dirty="0"/>
          </a:p>
        </p:txBody>
      </p:sp>
    </p:spTree>
    <p:extLst>
      <p:ext uri="{BB962C8B-B14F-4D97-AF65-F5344CB8AC3E}">
        <p14:creationId xmlns:p14="http://schemas.microsoft.com/office/powerpoint/2010/main" val="35786647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grada vsebine 2"/>
          <p:cNvSpPr>
            <a:spLocks noGrp="1"/>
          </p:cNvSpPr>
          <p:nvPr>
            <p:ph idx="1"/>
          </p:nvPr>
        </p:nvSpPr>
        <p:spPr>
          <a:xfrm>
            <a:off x="457200" y="1556792"/>
            <a:ext cx="8229600" cy="5040560"/>
          </a:xfrm>
        </p:spPr>
        <p:txBody>
          <a:bodyPr>
            <a:normAutofit fontScale="55000" lnSpcReduction="20000"/>
          </a:bodyPr>
          <a:lstStyle/>
          <a:p>
            <a:pPr algn="just"/>
            <a:r>
              <a:rPr lang="sl-SI" sz="4200" b="1" u="sng" dirty="0" err="1"/>
              <a:t>Protection</a:t>
            </a:r>
            <a:r>
              <a:rPr lang="sl-SI" sz="4200" b="1" u="sng" dirty="0"/>
              <a:t> </a:t>
            </a:r>
            <a:r>
              <a:rPr lang="sl-SI" sz="4200" b="1" u="sng" dirty="0" err="1"/>
              <a:t>of</a:t>
            </a:r>
            <a:r>
              <a:rPr lang="sl-SI" sz="4200" b="1" u="sng" dirty="0"/>
              <a:t> </a:t>
            </a:r>
            <a:r>
              <a:rPr lang="sl-SI" sz="4200" b="1" u="sng" dirty="0" err="1"/>
              <a:t>identity</a:t>
            </a:r>
            <a:r>
              <a:rPr lang="sl-SI" sz="4200" b="1" dirty="0" smtClean="0"/>
              <a:t>:</a:t>
            </a:r>
          </a:p>
          <a:p>
            <a:pPr algn="just"/>
            <a:endParaRPr lang="sl-SI" sz="4200" dirty="0"/>
          </a:p>
          <a:p>
            <a:pPr algn="just">
              <a:buFontTx/>
              <a:buChar char="-"/>
            </a:pPr>
            <a:r>
              <a:rPr lang="sl-SI" sz="4200" dirty="0"/>
              <a:t>IPCA </a:t>
            </a:r>
            <a:r>
              <a:rPr lang="en-GB" sz="4200" dirty="0"/>
              <a:t>protects the identity of all reporting persons, regardless if they request it or not</a:t>
            </a:r>
            <a:r>
              <a:rPr lang="sl-SI" sz="4200" dirty="0"/>
              <a:t>;</a:t>
            </a:r>
          </a:p>
          <a:p>
            <a:pPr algn="just">
              <a:buFontTx/>
              <a:buChar char="-"/>
            </a:pPr>
            <a:r>
              <a:rPr lang="en-GB" sz="4200" dirty="0"/>
              <a:t>during and after the proceedings, the identity of the reporting person is not considered public information and doesn’t fall under the Access to Public Information Act </a:t>
            </a:r>
            <a:r>
              <a:rPr lang="sl-SI" sz="4200" dirty="0"/>
              <a:t>(</a:t>
            </a:r>
            <a:r>
              <a:rPr lang="sl-SI" sz="4200" dirty="0" err="1"/>
              <a:t>this</a:t>
            </a:r>
            <a:r>
              <a:rPr lang="en-GB" sz="4200" dirty="0"/>
              <a:t> </a:t>
            </a:r>
            <a:r>
              <a:rPr lang="sl-SI" sz="4200" dirty="0"/>
              <a:t>m</a:t>
            </a:r>
            <a:r>
              <a:rPr lang="en-GB" sz="4200" dirty="0" err="1"/>
              <a:t>easure</a:t>
            </a:r>
            <a:r>
              <a:rPr lang="en-GB" sz="4200" dirty="0"/>
              <a:t> also applies in cases that were forwarded to other competent state bodies</a:t>
            </a:r>
            <a:r>
              <a:rPr lang="sl-SI" sz="4200" dirty="0"/>
              <a:t>);</a:t>
            </a:r>
          </a:p>
          <a:p>
            <a:pPr algn="just">
              <a:buFontTx/>
              <a:buChar char="-"/>
            </a:pPr>
            <a:r>
              <a:rPr lang="en-GB" sz="4200" dirty="0"/>
              <a:t>it is forbidden to reveal the identity of a reporting person that submitted the report in good faith and had reasonable grounds to believe the submitted information was true</a:t>
            </a:r>
            <a:r>
              <a:rPr lang="sl-SI" sz="4200" dirty="0"/>
              <a:t> (</a:t>
            </a:r>
            <a:r>
              <a:rPr lang="en-GB" sz="4200" dirty="0"/>
              <a:t>a fine in the range of 400 to 4000 </a:t>
            </a:r>
            <a:r>
              <a:rPr lang="en-GB" sz="4200" dirty="0" smtClean="0"/>
              <a:t>EUR</a:t>
            </a:r>
            <a:r>
              <a:rPr lang="sl-SI" sz="4200" dirty="0" smtClean="0"/>
              <a:t>);</a:t>
            </a:r>
            <a:endParaRPr lang="sl-SI" sz="4200" dirty="0"/>
          </a:p>
          <a:p>
            <a:pPr algn="just">
              <a:buFontTx/>
              <a:buChar char="-"/>
            </a:pPr>
            <a:r>
              <a:rPr lang="en-GB" sz="4200" dirty="0" smtClean="0"/>
              <a:t>special </a:t>
            </a:r>
            <a:r>
              <a:rPr lang="en-GB" sz="4200" dirty="0"/>
              <a:t>protection regarding </a:t>
            </a:r>
            <a:r>
              <a:rPr lang="sl-SI" sz="4200" dirty="0" err="1"/>
              <a:t>the</a:t>
            </a:r>
            <a:r>
              <a:rPr lang="sl-SI" sz="4200" dirty="0"/>
              <a:t> </a:t>
            </a:r>
            <a:r>
              <a:rPr lang="sl-SI" sz="4200" dirty="0" err="1"/>
              <a:t>reporting</a:t>
            </a:r>
            <a:r>
              <a:rPr lang="sl-SI" sz="4200" dirty="0"/>
              <a:t> </a:t>
            </a:r>
            <a:r>
              <a:rPr lang="sl-SI" sz="4200" dirty="0" err="1"/>
              <a:t>person</a:t>
            </a:r>
            <a:r>
              <a:rPr lang="sl-SI" sz="4200" dirty="0"/>
              <a:t>‘s</a:t>
            </a:r>
            <a:r>
              <a:rPr lang="en-GB" sz="4200" dirty="0"/>
              <a:t> identity</a:t>
            </a:r>
            <a:r>
              <a:rPr lang="sl-SI" sz="4200" dirty="0"/>
              <a:t> – „</a:t>
            </a:r>
            <a:r>
              <a:rPr lang="sl-SI" sz="4200" dirty="0" err="1"/>
              <a:t>concealed</a:t>
            </a:r>
            <a:r>
              <a:rPr lang="sl-SI" sz="4200" dirty="0"/>
              <a:t> </a:t>
            </a:r>
            <a:r>
              <a:rPr lang="sl-SI" sz="4200" dirty="0" err="1"/>
              <a:t>reporting</a:t>
            </a:r>
            <a:r>
              <a:rPr lang="sl-SI" sz="4200" dirty="0"/>
              <a:t> </a:t>
            </a:r>
            <a:r>
              <a:rPr lang="sl-SI" sz="4200" dirty="0" err="1"/>
              <a:t>person</a:t>
            </a:r>
            <a:r>
              <a:rPr lang="sl-SI" sz="4200" dirty="0"/>
              <a:t>“.</a:t>
            </a:r>
          </a:p>
          <a:p>
            <a:pPr marL="0" indent="0">
              <a:buNone/>
            </a:pPr>
            <a:endParaRPr lang="sl-SI" dirty="0"/>
          </a:p>
        </p:txBody>
      </p:sp>
    </p:spTree>
    <p:extLst>
      <p:ext uri="{BB962C8B-B14F-4D97-AF65-F5344CB8AC3E}">
        <p14:creationId xmlns:p14="http://schemas.microsoft.com/office/powerpoint/2010/main" val="37759608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grada vsebine 2"/>
          <p:cNvSpPr>
            <a:spLocks noGrp="1"/>
          </p:cNvSpPr>
          <p:nvPr>
            <p:ph idx="1"/>
          </p:nvPr>
        </p:nvSpPr>
        <p:spPr>
          <a:xfrm>
            <a:off x="457200" y="1340768"/>
            <a:ext cx="8229600" cy="4785395"/>
          </a:xfrm>
        </p:spPr>
        <p:txBody>
          <a:bodyPr>
            <a:normAutofit/>
          </a:bodyPr>
          <a:lstStyle/>
          <a:p>
            <a:r>
              <a:rPr lang="sl-SI" sz="2200" b="1" u="sng" dirty="0" err="1" smtClean="0"/>
              <a:t>Protection</a:t>
            </a:r>
            <a:r>
              <a:rPr lang="sl-SI" sz="2200" b="1" u="sng" dirty="0" smtClean="0"/>
              <a:t> </a:t>
            </a:r>
            <a:r>
              <a:rPr lang="sl-SI" sz="2200" b="1" u="sng" dirty="0" err="1" smtClean="0"/>
              <a:t>against</a:t>
            </a:r>
            <a:r>
              <a:rPr lang="sl-SI" sz="2200" b="1" u="sng" dirty="0" smtClean="0"/>
              <a:t> </a:t>
            </a:r>
            <a:r>
              <a:rPr lang="sl-SI" sz="2200" b="1" u="sng" dirty="0" err="1" smtClean="0"/>
              <a:t>retaliation</a:t>
            </a:r>
            <a:r>
              <a:rPr lang="sl-SI" sz="2200" b="1" u="sng" dirty="0" smtClean="0"/>
              <a:t>:</a:t>
            </a:r>
          </a:p>
          <a:p>
            <a:pPr marL="0" indent="0">
              <a:buNone/>
            </a:pPr>
            <a:endParaRPr lang="sl-SI" sz="2200" dirty="0" smtClean="0"/>
          </a:p>
          <a:p>
            <a:pPr algn="just">
              <a:buFontTx/>
              <a:buChar char="-"/>
            </a:pPr>
            <a:r>
              <a:rPr lang="en-GB" sz="2200" dirty="0" smtClean="0"/>
              <a:t>if the reporting persons have been subjected to retaliatory measures as a consequence of their report, they have the right to claim compensation from their employer for the unlawfully caused damage by filing a </a:t>
            </a:r>
            <a:r>
              <a:rPr lang="en-GB" sz="2200" b="1" dirty="0" smtClean="0"/>
              <a:t>lawsuit</a:t>
            </a:r>
            <a:r>
              <a:rPr lang="en-GB" sz="2200" dirty="0" smtClean="0"/>
              <a:t>;</a:t>
            </a:r>
          </a:p>
          <a:p>
            <a:pPr algn="just">
              <a:buFontTx/>
              <a:buChar char="-"/>
            </a:pPr>
            <a:r>
              <a:rPr lang="en-GB" sz="2200" dirty="0" smtClean="0"/>
              <a:t>the </a:t>
            </a:r>
            <a:r>
              <a:rPr lang="en-GB" sz="2200" b="1" dirty="0" smtClean="0"/>
              <a:t>burden of proof </a:t>
            </a:r>
            <a:r>
              <a:rPr lang="en-GB" sz="2200" dirty="0" smtClean="0"/>
              <a:t>is on the employer;</a:t>
            </a:r>
          </a:p>
          <a:p>
            <a:pPr algn="just">
              <a:buFontTx/>
              <a:buChar char="-"/>
            </a:pPr>
            <a:r>
              <a:rPr lang="en-GB" sz="2200" dirty="0" smtClean="0"/>
              <a:t>the CPC can offer assistance in establishing a </a:t>
            </a:r>
            <a:r>
              <a:rPr lang="en-GB" sz="2200" b="1" dirty="0" smtClean="0"/>
              <a:t>causal link </a:t>
            </a:r>
            <a:r>
              <a:rPr lang="en-GB" sz="2200" dirty="0" smtClean="0"/>
              <a:t>between the initial report and retaliatory measures.</a:t>
            </a:r>
          </a:p>
          <a:p>
            <a:pPr marL="0" indent="0">
              <a:buNone/>
            </a:pPr>
            <a:endParaRPr lang="sl-SI" dirty="0"/>
          </a:p>
        </p:txBody>
      </p:sp>
    </p:spTree>
    <p:extLst>
      <p:ext uri="{BB962C8B-B14F-4D97-AF65-F5344CB8AC3E}">
        <p14:creationId xmlns:p14="http://schemas.microsoft.com/office/powerpoint/2010/main" val="20868640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grada vsebine 2"/>
          <p:cNvSpPr>
            <a:spLocks noGrp="1"/>
          </p:cNvSpPr>
          <p:nvPr>
            <p:ph idx="1"/>
          </p:nvPr>
        </p:nvSpPr>
        <p:spPr>
          <a:xfrm>
            <a:off x="457200" y="1340768"/>
            <a:ext cx="8229600" cy="4785395"/>
          </a:xfrm>
        </p:spPr>
        <p:txBody>
          <a:bodyPr>
            <a:normAutofit fontScale="62500" lnSpcReduction="20000"/>
          </a:bodyPr>
          <a:lstStyle/>
          <a:p>
            <a:r>
              <a:rPr lang="sl-SI" b="1" u="sng" dirty="0" err="1" smtClean="0"/>
              <a:t>Protection</a:t>
            </a:r>
            <a:r>
              <a:rPr lang="sl-SI" b="1" u="sng" dirty="0" smtClean="0"/>
              <a:t> </a:t>
            </a:r>
            <a:r>
              <a:rPr lang="sl-SI" b="1" u="sng" dirty="0" err="1" smtClean="0"/>
              <a:t>against</a:t>
            </a:r>
            <a:r>
              <a:rPr lang="sl-SI" b="1" u="sng" dirty="0" smtClean="0"/>
              <a:t> </a:t>
            </a:r>
            <a:r>
              <a:rPr lang="sl-SI" b="1" u="sng" dirty="0" err="1" smtClean="0"/>
              <a:t>retaliation</a:t>
            </a:r>
            <a:r>
              <a:rPr lang="sl-SI" b="1" u="sng" dirty="0" smtClean="0"/>
              <a:t>:</a:t>
            </a:r>
          </a:p>
          <a:p>
            <a:pPr marL="0" indent="0">
              <a:buNone/>
            </a:pPr>
            <a:endParaRPr lang="sl-SI" b="1" u="sng" dirty="0" smtClean="0"/>
          </a:p>
          <a:p>
            <a:pPr algn="just">
              <a:lnSpc>
                <a:spcPct val="120000"/>
              </a:lnSpc>
              <a:buFontTx/>
              <a:buChar char="-"/>
            </a:pPr>
            <a:r>
              <a:rPr lang="sl-SI" dirty="0"/>
              <a:t>i</a:t>
            </a:r>
            <a:r>
              <a:rPr lang="en-GB" dirty="0" smtClean="0"/>
              <a:t>f the reporting persons are public servants, and if they continue to be the focus of retaliation, making it impossible for them to continue work in their current work post, they can request that their employer transfers them to another equivalent post. The public servant's employer must ensure that the demand for transfer is met within 90 days and must inform the CPC about it</a:t>
            </a:r>
            <a:r>
              <a:rPr lang="sl-SI" dirty="0" smtClean="0"/>
              <a:t>;</a:t>
            </a:r>
          </a:p>
          <a:p>
            <a:pPr algn="just">
              <a:lnSpc>
                <a:spcPct val="120000"/>
              </a:lnSpc>
              <a:buFontTx/>
              <a:buChar char="-"/>
            </a:pPr>
            <a:r>
              <a:rPr lang="sl-SI" dirty="0"/>
              <a:t>i</a:t>
            </a:r>
            <a:r>
              <a:rPr lang="en-GB" dirty="0" smtClean="0"/>
              <a:t>f </a:t>
            </a:r>
            <a:r>
              <a:rPr lang="en-GB" dirty="0"/>
              <a:t>in connection with the report of corruption, the conditions for the protection of the reporting person or his family members are fulfilled under the law on witness protection (Witness protection Act), the CPC may </a:t>
            </a:r>
            <a:r>
              <a:rPr lang="en-GB" dirty="0" smtClean="0"/>
              <a:t>propose </a:t>
            </a:r>
            <a:r>
              <a:rPr lang="en-GB" dirty="0"/>
              <a:t>that the State Prosecutor General take urgent safeguarding measures.</a:t>
            </a:r>
            <a:endParaRPr lang="sl-SI" dirty="0"/>
          </a:p>
          <a:p>
            <a:pPr algn="just">
              <a:buFontTx/>
              <a:buChar char="-"/>
            </a:pPr>
            <a:endParaRPr lang="sl-SI" dirty="0" smtClean="0"/>
          </a:p>
          <a:p>
            <a:pPr algn="just">
              <a:buFontTx/>
              <a:buChar char="-"/>
            </a:pPr>
            <a:endParaRPr lang="sl-SI" dirty="0"/>
          </a:p>
          <a:p>
            <a:pPr marL="0" indent="0">
              <a:buNone/>
            </a:pPr>
            <a:endParaRPr lang="sl-SI" dirty="0"/>
          </a:p>
        </p:txBody>
      </p:sp>
    </p:spTree>
    <p:extLst>
      <p:ext uri="{BB962C8B-B14F-4D97-AF65-F5344CB8AC3E}">
        <p14:creationId xmlns:p14="http://schemas.microsoft.com/office/powerpoint/2010/main" val="17553382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grada vsebine 2"/>
          <p:cNvSpPr>
            <a:spLocks noGrp="1"/>
          </p:cNvSpPr>
          <p:nvPr>
            <p:ph idx="1"/>
          </p:nvPr>
        </p:nvSpPr>
        <p:spPr/>
        <p:txBody>
          <a:bodyPr>
            <a:normAutofit/>
          </a:bodyPr>
          <a:lstStyle/>
          <a:p>
            <a:pPr marL="0" indent="0" algn="ctr">
              <a:buNone/>
            </a:pPr>
            <a:r>
              <a:rPr lang="sl-SI" sz="4400" b="1" dirty="0" err="1" smtClean="0"/>
              <a:t>Case</a:t>
            </a:r>
            <a:r>
              <a:rPr lang="sl-SI" sz="4400" b="1" dirty="0" smtClean="0"/>
              <a:t> </a:t>
            </a:r>
            <a:r>
              <a:rPr lang="sl-SI" sz="4400" b="1" dirty="0" err="1" smtClean="0"/>
              <a:t>Study</a:t>
            </a:r>
            <a:endParaRPr lang="sl-SI" sz="4400" b="1" dirty="0"/>
          </a:p>
        </p:txBody>
      </p:sp>
    </p:spTree>
    <p:extLst>
      <p:ext uri="{BB962C8B-B14F-4D97-AF65-F5344CB8AC3E}">
        <p14:creationId xmlns:p14="http://schemas.microsoft.com/office/powerpoint/2010/main" val="14321537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grada vsebine 2"/>
          <p:cNvSpPr>
            <a:spLocks noGrp="1"/>
          </p:cNvSpPr>
          <p:nvPr>
            <p:ph idx="1"/>
          </p:nvPr>
        </p:nvSpPr>
        <p:spPr>
          <a:xfrm>
            <a:off x="457200" y="1628800"/>
            <a:ext cx="8229600" cy="4497363"/>
          </a:xfrm>
        </p:spPr>
        <p:txBody>
          <a:bodyPr>
            <a:normAutofit fontScale="85000" lnSpcReduction="20000"/>
          </a:bodyPr>
          <a:lstStyle/>
          <a:p>
            <a:pPr algn="just"/>
            <a:r>
              <a:rPr lang="en-GB" dirty="0"/>
              <a:t>The </a:t>
            </a:r>
            <a:r>
              <a:rPr lang="en-GB" dirty="0" err="1"/>
              <a:t>whistleblower</a:t>
            </a:r>
            <a:r>
              <a:rPr lang="en-GB" dirty="0"/>
              <a:t> was an </a:t>
            </a:r>
            <a:r>
              <a:rPr lang="en-GB" b="1" dirty="0"/>
              <a:t>accountant</a:t>
            </a:r>
            <a:r>
              <a:rPr lang="en-GB" dirty="0"/>
              <a:t> in a public company, owned by the local government (municipality), and she had been working there for 15 years.</a:t>
            </a:r>
            <a:endParaRPr lang="sl-SI" dirty="0"/>
          </a:p>
          <a:p>
            <a:pPr algn="just"/>
            <a:r>
              <a:rPr lang="en-GB" dirty="0"/>
              <a:t>She had reported to the National Review Commission that the director of the public company ordered her several times to prepare the technical specifications of </a:t>
            </a:r>
            <a:r>
              <a:rPr lang="en-GB" b="1" dirty="0"/>
              <a:t>public procurements </a:t>
            </a:r>
            <a:r>
              <a:rPr lang="en-GB" dirty="0"/>
              <a:t>in such a way that they suited the </a:t>
            </a:r>
            <a:r>
              <a:rPr lang="en-GB" b="1" dirty="0"/>
              <a:t>pre-selected candidates</a:t>
            </a:r>
            <a:r>
              <a:rPr lang="en-GB" dirty="0"/>
              <a:t>. She also referred to one procurement in particular – the purchase of a dump truck, which was still ongoing. The National Review Commission forwarded her report to the CPC.</a:t>
            </a:r>
            <a:endParaRPr lang="sl-SI" dirty="0"/>
          </a:p>
          <a:p>
            <a:pPr marL="0" indent="0">
              <a:buNone/>
            </a:pPr>
            <a:endParaRPr lang="sl-SI" dirty="0"/>
          </a:p>
        </p:txBody>
      </p:sp>
    </p:spTree>
    <p:extLst>
      <p:ext uri="{BB962C8B-B14F-4D97-AF65-F5344CB8AC3E}">
        <p14:creationId xmlns:p14="http://schemas.microsoft.com/office/powerpoint/2010/main" val="21222668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grada vsebine 2"/>
          <p:cNvSpPr>
            <a:spLocks noGrp="1"/>
          </p:cNvSpPr>
          <p:nvPr>
            <p:ph idx="1"/>
          </p:nvPr>
        </p:nvSpPr>
        <p:spPr>
          <a:xfrm>
            <a:off x="457200" y="1772816"/>
            <a:ext cx="8229600" cy="4353347"/>
          </a:xfrm>
        </p:spPr>
        <p:txBody>
          <a:bodyPr/>
          <a:lstStyle/>
          <a:p>
            <a:r>
              <a:rPr lang="en-GB" dirty="0"/>
              <a:t>The CPC established there was an </a:t>
            </a:r>
            <a:r>
              <a:rPr lang="en-GB" b="1" dirty="0"/>
              <a:t>integrity breach </a:t>
            </a:r>
            <a:r>
              <a:rPr lang="en-GB" dirty="0"/>
              <a:t>in regards to the conduct of responsible persons in the public company, therefore it:</a:t>
            </a:r>
            <a:endParaRPr lang="sl-SI" dirty="0"/>
          </a:p>
          <a:p>
            <a:pPr marL="0" lvl="0" indent="0">
              <a:buNone/>
            </a:pPr>
            <a:r>
              <a:rPr lang="sl-SI" dirty="0" smtClean="0"/>
              <a:t>- </a:t>
            </a:r>
            <a:r>
              <a:rPr lang="en-GB" dirty="0" smtClean="0"/>
              <a:t>issued </a:t>
            </a:r>
            <a:r>
              <a:rPr lang="en-GB" dirty="0"/>
              <a:t>the findings with recommendations;</a:t>
            </a:r>
            <a:endParaRPr lang="sl-SI" dirty="0"/>
          </a:p>
          <a:p>
            <a:pPr marL="0" lvl="0" indent="0">
              <a:buNone/>
            </a:pPr>
            <a:r>
              <a:rPr lang="sl-SI" dirty="0" smtClean="0"/>
              <a:t>- </a:t>
            </a:r>
            <a:r>
              <a:rPr lang="en-GB" dirty="0" smtClean="0"/>
              <a:t>published </a:t>
            </a:r>
            <a:r>
              <a:rPr lang="en-GB" dirty="0"/>
              <a:t>the findings on its website;</a:t>
            </a:r>
            <a:endParaRPr lang="sl-SI" dirty="0"/>
          </a:p>
          <a:p>
            <a:pPr marL="0" lvl="0" indent="0">
              <a:buNone/>
            </a:pPr>
            <a:r>
              <a:rPr lang="sl-SI" dirty="0" smtClean="0"/>
              <a:t>- </a:t>
            </a:r>
            <a:r>
              <a:rPr lang="en-GB" dirty="0" smtClean="0"/>
              <a:t>forwarded </a:t>
            </a:r>
            <a:r>
              <a:rPr lang="en-GB" dirty="0"/>
              <a:t>the findings to the Police and the National Review Commission.</a:t>
            </a:r>
            <a:endParaRPr lang="sl-SI" dirty="0"/>
          </a:p>
          <a:p>
            <a:pPr marL="0" indent="0">
              <a:buNone/>
            </a:pPr>
            <a:endParaRPr lang="sl-SI" dirty="0"/>
          </a:p>
        </p:txBody>
      </p:sp>
    </p:spTree>
    <p:extLst>
      <p:ext uri="{BB962C8B-B14F-4D97-AF65-F5344CB8AC3E}">
        <p14:creationId xmlns:p14="http://schemas.microsoft.com/office/powerpoint/2010/main" val="22018842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grada vsebine 2"/>
          <p:cNvSpPr>
            <a:spLocks noGrp="1"/>
          </p:cNvSpPr>
          <p:nvPr>
            <p:ph idx="1"/>
          </p:nvPr>
        </p:nvSpPr>
        <p:spPr>
          <a:xfrm>
            <a:off x="457200" y="1412776"/>
            <a:ext cx="8229600" cy="5184576"/>
          </a:xfrm>
        </p:spPr>
        <p:txBody>
          <a:bodyPr>
            <a:normAutofit fontScale="77500" lnSpcReduction="20000"/>
          </a:bodyPr>
          <a:lstStyle/>
          <a:p>
            <a:pPr algn="just"/>
            <a:r>
              <a:rPr lang="en-GB" dirty="0"/>
              <a:t>At this point, the </a:t>
            </a:r>
            <a:r>
              <a:rPr lang="en-GB" dirty="0" err="1"/>
              <a:t>whistleblower</a:t>
            </a:r>
            <a:r>
              <a:rPr lang="en-GB" dirty="0"/>
              <a:t> informed us that the director suspected that she made the report and that she had been suffering retaliation since the start of the CPC’s </a:t>
            </a:r>
            <a:r>
              <a:rPr lang="en-GB" dirty="0" smtClean="0"/>
              <a:t>investigation:</a:t>
            </a:r>
            <a:endParaRPr lang="sl-SI" dirty="0"/>
          </a:p>
          <a:p>
            <a:pPr marL="0" indent="0">
              <a:buNone/>
            </a:pPr>
            <a:r>
              <a:rPr lang="sl-SI" dirty="0" smtClean="0"/>
              <a:t>- </a:t>
            </a:r>
            <a:r>
              <a:rPr lang="en-GB" dirty="0" smtClean="0"/>
              <a:t>turning </a:t>
            </a:r>
            <a:r>
              <a:rPr lang="en-GB" dirty="0"/>
              <a:t>other employees against her;</a:t>
            </a:r>
            <a:endParaRPr lang="sl-SI" dirty="0"/>
          </a:p>
          <a:p>
            <a:pPr marL="0" lvl="0" indent="0">
              <a:buNone/>
            </a:pPr>
            <a:r>
              <a:rPr lang="sl-SI" dirty="0" smtClean="0"/>
              <a:t>- </a:t>
            </a:r>
            <a:r>
              <a:rPr lang="en-GB" dirty="0" err="1" smtClean="0"/>
              <a:t>colding</a:t>
            </a:r>
            <a:r>
              <a:rPr lang="en-GB" dirty="0" smtClean="0"/>
              <a:t> </a:t>
            </a:r>
            <a:r>
              <a:rPr lang="en-GB" dirty="0"/>
              <a:t>her for “mistakes” that she didn’t make;</a:t>
            </a:r>
            <a:endParaRPr lang="sl-SI" dirty="0"/>
          </a:p>
          <a:p>
            <a:pPr marL="0" lvl="0" indent="0">
              <a:buNone/>
            </a:pPr>
            <a:r>
              <a:rPr lang="sl-SI" dirty="0" smtClean="0"/>
              <a:t>- </a:t>
            </a:r>
            <a:r>
              <a:rPr lang="en-GB" dirty="0" smtClean="0"/>
              <a:t>removing </a:t>
            </a:r>
            <a:r>
              <a:rPr lang="en-GB" dirty="0"/>
              <a:t>her from work on public procurement;</a:t>
            </a:r>
            <a:endParaRPr lang="sl-SI" dirty="0"/>
          </a:p>
          <a:p>
            <a:pPr marL="0" lvl="0" indent="0">
              <a:buNone/>
            </a:pPr>
            <a:r>
              <a:rPr lang="sl-SI" dirty="0" smtClean="0"/>
              <a:t>- </a:t>
            </a:r>
            <a:r>
              <a:rPr lang="en-GB" dirty="0" smtClean="0"/>
              <a:t>threatening </a:t>
            </a:r>
            <a:r>
              <a:rPr lang="en-GB" dirty="0"/>
              <a:t>with dismissal</a:t>
            </a:r>
            <a:r>
              <a:rPr lang="en-GB" dirty="0" smtClean="0"/>
              <a:t>.</a:t>
            </a:r>
            <a:endParaRPr lang="sl-SI" dirty="0" smtClean="0"/>
          </a:p>
          <a:p>
            <a:pPr lvl="0">
              <a:buFontTx/>
              <a:buChar char="-"/>
            </a:pPr>
            <a:endParaRPr lang="sl-SI" dirty="0"/>
          </a:p>
          <a:p>
            <a:pPr algn="just"/>
            <a:r>
              <a:rPr lang="en-GB" dirty="0"/>
              <a:t>Just as the CPC officially started the procedure for protection, the </a:t>
            </a:r>
            <a:r>
              <a:rPr lang="en-GB" dirty="0" err="1"/>
              <a:t>wistleblower</a:t>
            </a:r>
            <a:r>
              <a:rPr lang="en-GB" dirty="0"/>
              <a:t> informed us she’d been fired. She filed a lawsuit against her employer and asked CPC for help in establishing causal link between her report and retaliation.</a:t>
            </a:r>
            <a:endParaRPr lang="sl-SI" dirty="0"/>
          </a:p>
          <a:p>
            <a:pPr marL="0" indent="0">
              <a:buNone/>
            </a:pPr>
            <a:endParaRPr lang="sl-SI" dirty="0"/>
          </a:p>
        </p:txBody>
      </p:sp>
    </p:spTree>
    <p:extLst>
      <p:ext uri="{BB962C8B-B14F-4D97-AF65-F5344CB8AC3E}">
        <p14:creationId xmlns:p14="http://schemas.microsoft.com/office/powerpoint/2010/main" val="2677920924"/>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dstavitev3-eng">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o meri 1">
      <a:majorFont>
        <a:latin typeface="Arial Narrow"/>
        <a:ea typeface=""/>
        <a:cs typeface=""/>
      </a:majorFont>
      <a:minorFont>
        <a:latin typeface="Arial"/>
        <a:ea typeface=""/>
        <a:cs typeface=""/>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Predstavitev3-eng</Template>
  <TotalTime>498</TotalTime>
  <Words>767</Words>
  <Application>Microsoft Office PowerPoint</Application>
  <PresentationFormat>Diaprojekcija na zaslonu (4:3)</PresentationFormat>
  <Paragraphs>55</Paragraphs>
  <Slides>11</Slides>
  <Notes>0</Notes>
  <HiddenSlides>0</HiddenSlides>
  <MMClips>0</MMClips>
  <ScaleCrop>false</ScaleCrop>
  <HeadingPairs>
    <vt:vector size="4" baseType="variant">
      <vt:variant>
        <vt:lpstr>Tema</vt:lpstr>
      </vt:variant>
      <vt:variant>
        <vt:i4>1</vt:i4>
      </vt:variant>
      <vt:variant>
        <vt:lpstr>Naslovi diapozitivov</vt:lpstr>
      </vt:variant>
      <vt:variant>
        <vt:i4>11</vt:i4>
      </vt:variant>
    </vt:vector>
  </HeadingPairs>
  <TitlesOfParts>
    <vt:vector size="12" baseType="lpstr">
      <vt:lpstr>Predstavitev3-eng</vt:lpstr>
      <vt:lpstr>Mechanisms of Preventing Retaliation against Whistleblowers</vt:lpstr>
      <vt:lpstr>Integrity and Prevention of Corruption Act (IPCA) Republic of Slovenia, 2010 </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vector>
  </TitlesOfParts>
  <Company>DELO d.d.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Gregor Pirjevec</dc:creator>
  <cp:lastModifiedBy>KPK-amsedlar</cp:lastModifiedBy>
  <cp:revision>19</cp:revision>
  <dcterms:created xsi:type="dcterms:W3CDTF">2017-10-24T10:21:14Z</dcterms:created>
  <dcterms:modified xsi:type="dcterms:W3CDTF">2019-05-08T06:55:34Z</dcterms:modified>
</cp:coreProperties>
</file>